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0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C5AE0AC-5634-47F8-9282-EC97A9D20F97}">
          <p14:sldIdLst>
            <p14:sldId id="260"/>
          </p14:sldIdLst>
        </p14:section>
        <p14:section name="Untitled Section" id="{30A670F3-63FA-4F85-9B29-8C8F60F97D60}">
          <p14:sldIdLst>
            <p14:sldId id="25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.png"/><Relationship Id="rId5" Type="http://schemas.openxmlformats.org/officeDocument/2006/relationships/hyperlink" Target="https://pajohesh.bashariyat.org/?page_id=3049#madeh1" TargetMode="External"/><Relationship Id="rId4" Type="http://schemas.openxmlformats.org/officeDocument/2006/relationships/hyperlink" Target="https://bashariyat.org/?p=35508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06063"/>
            <a:ext cx="8596668" cy="844972"/>
          </a:xfrm>
        </p:spPr>
        <p:txBody>
          <a:bodyPr anchor="ctr">
            <a:normAutofit/>
          </a:bodyPr>
          <a:lstStyle/>
          <a:p>
            <a:pPr algn="r"/>
            <a:r>
              <a:rPr lang="fa-IR" sz="4400" dirty="0">
                <a:cs typeface="B Titr" panose="00000700000000000000" pitchFamily="2" charset="-78"/>
              </a:rPr>
              <a:t>اعلامیه جهانی حقوق بشر </a:t>
            </a:r>
            <a:endParaRPr lang="en-US" sz="4400" dirty="0"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184856"/>
            <a:ext cx="8596668" cy="5374969"/>
          </a:xfrm>
        </p:spPr>
        <p:txBody>
          <a:bodyPr>
            <a:normAutofit/>
          </a:bodyPr>
          <a:lstStyle/>
          <a:p>
            <a:pPr marL="0" indent="0" algn="just" rtl="1">
              <a:lnSpc>
                <a:spcPct val="120000"/>
              </a:lnSpc>
              <a:buNone/>
            </a:pPr>
            <a:r>
              <a:rPr lang="fa-IR" sz="2400" b="1" dirty="0">
                <a:solidFill>
                  <a:srgbClr val="FF0000"/>
                </a:solidFill>
                <a:latin typeface="Koodak" panose="01000500000000020004" pitchFamily="2" charset="-78"/>
                <a:cs typeface="B Lotus" panose="00000400000000000000" pitchFamily="2" charset="-78"/>
              </a:rPr>
              <a:t>تاریخچه اعلامیه جهانی حقوق بشر :</a:t>
            </a:r>
          </a:p>
          <a:p>
            <a:pPr marL="0" indent="0" algn="just" rtl="1">
              <a:lnSpc>
                <a:spcPct val="120000"/>
              </a:lnSpc>
              <a:buNone/>
            </a:pPr>
            <a:r>
              <a:rPr lang="fa-IR" sz="1900" dirty="0">
                <a:solidFill>
                  <a:srgbClr val="FF0000"/>
                </a:solidFill>
                <a:latin typeface="Koodak" panose="01000500000000020004" pitchFamily="2" charset="-78"/>
                <a:cs typeface="B Lotus" panose="00000400000000000000" pitchFamily="2" charset="-78"/>
              </a:rPr>
              <a:t> پس از پایان جنگ جهانی دوم در سال 1946 کمیسیون اقتصادی و اجتماعی تشکیل شد </a:t>
            </a:r>
            <a:r>
              <a:rPr lang="fa-IR" sz="1900" dirty="0" smtClean="0">
                <a:solidFill>
                  <a:srgbClr val="FF0000"/>
                </a:solidFill>
                <a:latin typeface="Koodak" panose="01000500000000020004" pitchFamily="2" charset="-78"/>
                <a:cs typeface="B Lotus" panose="00000400000000000000" pitchFamily="2" charset="-78"/>
              </a:rPr>
              <a:t>وقرار شد </a:t>
            </a:r>
            <a:r>
              <a:rPr lang="fa-IR" sz="1900" dirty="0">
                <a:solidFill>
                  <a:srgbClr val="FF0000"/>
                </a:solidFill>
                <a:latin typeface="Koodak" panose="01000500000000020004" pitchFamily="2" charset="-78"/>
                <a:cs typeface="B Lotus" panose="00000400000000000000" pitchFamily="2" charset="-78"/>
              </a:rPr>
              <a:t>که یک کمیسیون حقوق بشر تشکیل گردد . </a:t>
            </a:r>
            <a:r>
              <a:rPr lang="fa-IR" sz="1900" dirty="0" smtClean="0">
                <a:solidFill>
                  <a:srgbClr val="FF0000"/>
                </a:solidFill>
                <a:latin typeface="Koodak" panose="01000500000000020004" pitchFamily="2" charset="-78"/>
                <a:cs typeface="B Lotus" panose="00000400000000000000" pitchFamily="2" charset="-78"/>
              </a:rPr>
              <a:t>با تلاش بسیاری ا فعالان اجتماعی و سیاسی آن زمان، در </a:t>
            </a:r>
            <a:r>
              <a:rPr lang="fa-IR" sz="1900" dirty="0">
                <a:solidFill>
                  <a:srgbClr val="FF0000"/>
                </a:solidFill>
                <a:latin typeface="Koodak" panose="01000500000000020004" pitchFamily="2" charset="-78"/>
                <a:cs typeface="B Lotus" panose="00000400000000000000" pitchFamily="2" charset="-78"/>
              </a:rPr>
              <a:t>تاریخ 10  دسامبر 1948 اعلامیه ی از سوی سازمان ملل در 30 ماده نوشته شود که یک حرکت حقوق بشری را </a:t>
            </a:r>
            <a:r>
              <a:rPr lang="fa-IR" sz="1900" dirty="0" smtClean="0">
                <a:solidFill>
                  <a:srgbClr val="FF0000"/>
                </a:solidFill>
                <a:latin typeface="Koodak" panose="01000500000000020004" pitchFamily="2" charset="-78"/>
                <a:cs typeface="B Lotus" panose="00000400000000000000" pitchFamily="2" charset="-78"/>
              </a:rPr>
              <a:t>آغازکرد </a:t>
            </a:r>
            <a:r>
              <a:rPr lang="fa-IR" sz="1900" dirty="0" smtClean="0">
                <a:solidFill>
                  <a:srgbClr val="FF0000"/>
                </a:solidFill>
                <a:latin typeface="Koodak" panose="01000500000000020004" pitchFamily="2" charset="-78"/>
                <a:cs typeface="B Lotus" panose="00000400000000000000" pitchFamily="2" charset="-78"/>
              </a:rPr>
              <a:t>.</a:t>
            </a:r>
            <a:endParaRPr lang="en-US" sz="1900" dirty="0" smtClean="0">
              <a:solidFill>
                <a:srgbClr val="FF0000"/>
              </a:solidFill>
              <a:latin typeface="Koodak" panose="01000500000000020004" pitchFamily="2" charset="-78"/>
              <a:cs typeface="B Lotus" panose="00000400000000000000" pitchFamily="2" charset="-78"/>
            </a:endParaRPr>
          </a:p>
          <a:p>
            <a:pPr marL="0" indent="0" rtl="1">
              <a:lnSpc>
                <a:spcPct val="120000"/>
              </a:lnSpc>
              <a:buNone/>
            </a:pPr>
            <a:r>
              <a:rPr lang="en-US" sz="19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https://bashariyat.org/?</a:t>
            </a:r>
            <a:r>
              <a:rPr lang="en-US" sz="19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p=35508</a:t>
            </a:r>
            <a:endParaRPr lang="en-US" sz="1900" dirty="0" smtClean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 rtl="1">
              <a:lnSpc>
                <a:spcPct val="120000"/>
              </a:lnSpc>
              <a:buNone/>
            </a:pPr>
            <a:r>
              <a:rPr lang="fa-IR" sz="1900" dirty="0" smtClean="0">
                <a:solidFill>
                  <a:schemeClr val="tx1"/>
                </a:solidFill>
                <a:latin typeface="Koodak" panose="01000500000000020004" pitchFamily="2" charset="-78"/>
                <a:cs typeface="B Lotus" panose="00000400000000000000" pitchFamily="2" charset="-78"/>
              </a:rPr>
              <a:t>این سی ماده به رای گذاری گذاشته شد .  </a:t>
            </a:r>
            <a:r>
              <a:rPr lang="fa-IR" sz="1900" dirty="0" smtClean="0">
                <a:solidFill>
                  <a:srgbClr val="FF0000"/>
                </a:solidFill>
                <a:latin typeface="Koodak" panose="01000500000000020004" pitchFamily="2" charset="-78"/>
                <a:cs typeface="B Lotus" panose="00000400000000000000" pitchFamily="2" charset="-78"/>
              </a:rPr>
              <a:t>در موقع رای گیری 56 کشور عضو سازمان ملل بودند که از آنها 48 کشور رای مثبت،6 کشور رای ممتنع و 2 کشور نیز شرکت نکردند.</a:t>
            </a:r>
          </a:p>
          <a:p>
            <a:pPr marL="0" indent="0" algn="just" rtl="1">
              <a:lnSpc>
                <a:spcPct val="120000"/>
              </a:lnSpc>
              <a:buNone/>
            </a:pPr>
            <a:r>
              <a:rPr lang="fa-IR" sz="1900" dirty="0" smtClean="0">
                <a:solidFill>
                  <a:srgbClr val="FF0000"/>
                </a:solidFill>
                <a:latin typeface="Koodak" panose="01000500000000020004" pitchFamily="2" charset="-78"/>
                <a:cs typeface="B Lotus" panose="00000400000000000000" pitchFamily="2" charset="-78"/>
              </a:rPr>
              <a:t> </a:t>
            </a:r>
            <a:r>
              <a:rPr lang="fa-IR" sz="1900" dirty="0">
                <a:solidFill>
                  <a:srgbClr val="FF0000"/>
                </a:solidFill>
                <a:latin typeface="Koodak" panose="01000500000000020004" pitchFamily="2" charset="-78"/>
                <a:cs typeface="B Lotus" panose="00000400000000000000" pitchFamily="2" charset="-78"/>
              </a:rPr>
              <a:t>دلایل برخی از کشورهایی که در رای گیری شرکت </a:t>
            </a:r>
            <a:r>
              <a:rPr lang="fa-IR" sz="1900" dirty="0" smtClean="0">
                <a:solidFill>
                  <a:srgbClr val="FF0000"/>
                </a:solidFill>
                <a:latin typeface="Koodak" panose="01000500000000020004" pitchFamily="2" charset="-78"/>
                <a:cs typeface="B Lotus" panose="00000400000000000000" pitchFamily="2" charset="-78"/>
              </a:rPr>
              <a:t>نکردند : عربستان </a:t>
            </a:r>
            <a:r>
              <a:rPr lang="fa-IR" sz="1900" dirty="0">
                <a:solidFill>
                  <a:srgbClr val="FF0000"/>
                </a:solidFill>
                <a:latin typeface="Koodak" panose="01000500000000020004" pitchFamily="2" charset="-78"/>
                <a:cs typeface="B Lotus" panose="00000400000000000000" pitchFamily="2" charset="-78"/>
              </a:rPr>
              <a:t>برای ماده 18(حق آزادی </a:t>
            </a:r>
            <a:r>
              <a:rPr lang="fa-IR" sz="1900" dirty="0" smtClean="0">
                <a:solidFill>
                  <a:srgbClr val="FF0000"/>
                </a:solidFill>
                <a:latin typeface="Koodak" panose="01000500000000020004" pitchFamily="2" charset="-78"/>
                <a:cs typeface="B Lotus" panose="00000400000000000000" pitchFamily="2" charset="-78"/>
              </a:rPr>
              <a:t>عقیده و تغییر مذهب </a:t>
            </a:r>
            <a:r>
              <a:rPr lang="fa-IR" sz="1900" dirty="0">
                <a:solidFill>
                  <a:srgbClr val="FF0000"/>
                </a:solidFill>
                <a:latin typeface="Koodak" panose="01000500000000020004" pitchFamily="2" charset="-78"/>
                <a:cs typeface="B Lotus" panose="00000400000000000000" pitchFamily="2" charset="-78"/>
              </a:rPr>
              <a:t>)، چین برای ماده 17 ( حق مالکیت شخصی ) این اعلامیه بود </a:t>
            </a:r>
            <a:r>
              <a:rPr lang="fa-IR" sz="1900" dirty="0" smtClean="0">
                <a:solidFill>
                  <a:srgbClr val="FF0000"/>
                </a:solidFill>
                <a:latin typeface="Koodak" panose="01000500000000020004" pitchFamily="2" charset="-78"/>
                <a:cs typeface="B Lotus" panose="00000400000000000000" pitchFamily="2" charset="-78"/>
              </a:rPr>
              <a:t>.</a:t>
            </a:r>
            <a:endParaRPr lang="fa-IR" sz="1900" dirty="0">
              <a:solidFill>
                <a:srgbClr val="FF0000"/>
              </a:solidFill>
              <a:latin typeface="Koodak" panose="01000500000000020004" pitchFamily="2" charset="-78"/>
              <a:cs typeface="B Lotus" panose="00000400000000000000" pitchFamily="2" charset="-78"/>
            </a:endParaRPr>
          </a:p>
          <a:p>
            <a:pPr marL="0" indent="0" algn="just" rtl="1">
              <a:lnSpc>
                <a:spcPct val="120000"/>
              </a:lnSpc>
              <a:buNone/>
            </a:pPr>
            <a:r>
              <a:rPr lang="fa-IR" sz="1900" dirty="0">
                <a:solidFill>
                  <a:srgbClr val="FF0000"/>
                </a:solidFill>
                <a:latin typeface="Koodak" panose="01000500000000020004" pitchFamily="2" charset="-78"/>
                <a:cs typeface="B Lotus" panose="00000400000000000000" pitchFamily="2" charset="-78"/>
              </a:rPr>
              <a:t>در لینک زیر اعلامیه جهانی حقوق </a:t>
            </a:r>
            <a:r>
              <a:rPr lang="fa-IR" sz="1900" dirty="0" smtClean="0">
                <a:solidFill>
                  <a:srgbClr val="FF0000"/>
                </a:solidFill>
                <a:latin typeface="Koodak" panose="01000500000000020004" pitchFamily="2" charset="-78"/>
                <a:cs typeface="B Lotus" panose="00000400000000000000" pitchFamily="2" charset="-78"/>
              </a:rPr>
              <a:t>بشر( بصورت نوشناری و کلیپ ) </a:t>
            </a:r>
            <a:r>
              <a:rPr lang="fa-IR" sz="1900" dirty="0">
                <a:solidFill>
                  <a:srgbClr val="FF0000"/>
                </a:solidFill>
                <a:latin typeface="Koodak" panose="01000500000000020004" pitchFamily="2" charset="-78"/>
                <a:cs typeface="B Lotus" panose="00000400000000000000" pitchFamily="2" charset="-78"/>
              </a:rPr>
              <a:t>برای آشنایی و مطالعه بیشترشما قرارداده شده است :</a:t>
            </a:r>
            <a:endParaRPr lang="en-US" dirty="0">
              <a:solidFill>
                <a:srgbClr val="FF0000"/>
              </a:solidFill>
              <a:latin typeface="Koodak" panose="01000500000000020004" pitchFamily="2" charset="-78"/>
              <a:cs typeface="Koodak" panose="01000500000000020004" pitchFamily="2" charset="-78"/>
            </a:endParaRPr>
          </a:p>
          <a:p>
            <a:pPr marL="0" indent="0" rtl="1">
              <a:buNone/>
            </a:pPr>
            <a:r>
              <a:rPr lang="en-US" sz="2000" u="sng" dirty="0">
                <a:solidFill>
                  <a:srgbClr val="00B0F0"/>
                </a:solidFill>
                <a:hlinkClick r:id="rId5"/>
              </a:rPr>
              <a:t>https://pajohesh.bashariyat.org/?page_id=3049#madeh1</a:t>
            </a:r>
            <a:endParaRPr lang="en-US" sz="2000" u="sng" dirty="0">
              <a:solidFill>
                <a:srgbClr val="00B0F0"/>
              </a:solidFill>
            </a:endParaRPr>
          </a:p>
          <a:p>
            <a:pPr marL="0" indent="0" algn="just" rtl="1">
              <a:buNone/>
            </a:pPr>
            <a:endParaRPr lang="en-US" u="sng" dirty="0"/>
          </a:p>
          <a:p>
            <a:pPr marL="0" indent="0" algn="just" rtl="1">
              <a:buNone/>
            </a:pPr>
            <a:endParaRPr lang="en-US" u="sng" dirty="0"/>
          </a:p>
          <a:p>
            <a:pPr marL="0" indent="0" algn="just" rtl="1">
              <a:buNone/>
            </a:pPr>
            <a:endParaRPr lang="en-US" u="sng" dirty="0"/>
          </a:p>
          <a:p>
            <a:pPr marL="0" indent="0" algn="just" rtl="1">
              <a:buNone/>
            </a:pPr>
            <a:endParaRPr lang="en-US" dirty="0"/>
          </a:p>
          <a:p>
            <a:pPr marL="0" indent="0" algn="just" rtl="1">
              <a:buNone/>
            </a:pPr>
            <a:endParaRPr lang="en-US" dirty="0">
              <a:solidFill>
                <a:srgbClr val="FF0000"/>
              </a:solidFill>
              <a:latin typeface="Koodak" panose="01000500000000020004" pitchFamily="2" charset="-78"/>
              <a:cs typeface="Koodak" panose="01000500000000020004" pitchFamily="2" charset="-78"/>
            </a:endParaRPr>
          </a:p>
          <a:p>
            <a:pPr marL="0" indent="0" algn="just" rtl="1">
              <a:buNone/>
            </a:pPr>
            <a:endParaRPr lang="fa-IR" dirty="0">
              <a:solidFill>
                <a:srgbClr val="FF0000"/>
              </a:solidFill>
              <a:latin typeface="Koodak" panose="01000500000000020004" pitchFamily="2" charset="-78"/>
              <a:cs typeface="Koodak" panose="01000500000000020004" pitchFamily="2" charset="-78"/>
            </a:endParaRPr>
          </a:p>
          <a:p>
            <a:pPr marL="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u="sng" dirty="0">
              <a:solidFill>
                <a:srgbClr val="00B0F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just" rtl="1">
              <a:buNone/>
            </a:pPr>
            <a:endParaRPr lang="fa-IR" dirty="0">
              <a:solidFill>
                <a:srgbClr val="FF0000"/>
              </a:solidFill>
              <a:latin typeface="Koodak" panose="01000500000000020004" pitchFamily="2" charset="-78"/>
              <a:cs typeface="Koodak" panose="01000500000000020004" pitchFamily="2" charset="-78"/>
            </a:endParaRPr>
          </a:p>
        </p:txBody>
      </p:sp>
      <p:pic>
        <p:nvPicPr>
          <p:cNvPr id="4" name="اعلامیه جهانی حقوق بشر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7228" y="32374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09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5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-399393"/>
            <a:ext cx="8596668" cy="756745"/>
          </a:xfrm>
        </p:spPr>
        <p:txBody>
          <a:bodyPr anchor="ctr">
            <a:noAutofit/>
          </a:bodyPr>
          <a:lstStyle/>
          <a:p>
            <a:pPr algn="r">
              <a:lnSpc>
                <a:spcPct val="150000"/>
              </a:lnSpc>
            </a:pPr>
            <a:r>
              <a:rPr lang="fa-IR" sz="4800" dirty="0">
                <a:solidFill>
                  <a:srgbClr val="92D050"/>
                </a:solidFill>
                <a:cs typeface="B Titr" panose="00000700000000000000" pitchFamily="2" charset="-78"/>
              </a:rPr>
              <a:t/>
            </a:r>
            <a:br>
              <a:rPr lang="fa-IR" sz="4800" dirty="0">
                <a:solidFill>
                  <a:srgbClr val="92D050"/>
                </a:solidFill>
                <a:cs typeface="B Titr" panose="00000700000000000000" pitchFamily="2" charset="-78"/>
              </a:rPr>
            </a:br>
            <a:r>
              <a:rPr lang="fa-IR" sz="2400" dirty="0">
                <a:solidFill>
                  <a:srgbClr val="92D050"/>
                </a:solidFill>
                <a:cs typeface="B Titr" panose="00000700000000000000" pitchFamily="2" charset="-78"/>
              </a:rPr>
              <a:t>30ماده اعلامیه جهانی حقوق بشر به شرح زیر می باشد :  </a:t>
            </a:r>
            <a:endParaRPr lang="en-US" sz="2800" dirty="0">
              <a:solidFill>
                <a:srgbClr val="92D050"/>
              </a:solidFill>
              <a:cs typeface="B Titr" panose="00000700000000000000" pitchFamily="2" charset="-78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790048" y="1072055"/>
            <a:ext cx="4185623" cy="5686554"/>
          </a:xfrm>
        </p:spPr>
        <p:txBody>
          <a:bodyPr>
            <a:normAutofit fontScale="70000" lnSpcReduction="20000"/>
          </a:bodyPr>
          <a:lstStyle/>
          <a:p>
            <a:pPr marL="457200" indent="-457200" algn="r" rtl="1">
              <a:lnSpc>
                <a:spcPct val="120000"/>
              </a:lnSpc>
              <a:buClr>
                <a:srgbClr val="FF0000"/>
              </a:buClr>
              <a:buSzPct val="81000"/>
              <a:buFont typeface="+mj-lt"/>
              <a:buAutoNum type="arabicParenR" startAt="16"/>
            </a:pPr>
            <a:r>
              <a:rPr lang="fa-IR" sz="2100" dirty="0">
                <a:solidFill>
                  <a:srgbClr val="FF0000"/>
                </a:solidFill>
                <a:cs typeface="B Lotus" panose="00000400000000000000" pitchFamily="2" charset="-78"/>
              </a:rPr>
              <a:t>حق آزادی انتخاب همسر</a:t>
            </a:r>
          </a:p>
          <a:p>
            <a:pPr marL="457200" indent="-457200" algn="r" rtl="1">
              <a:lnSpc>
                <a:spcPct val="120000"/>
              </a:lnSpc>
              <a:buClr>
                <a:srgbClr val="FF0000"/>
              </a:buClr>
              <a:buSzPct val="81000"/>
              <a:buFont typeface="+mj-lt"/>
              <a:buAutoNum type="arabicParenR" startAt="16"/>
            </a:pPr>
            <a:r>
              <a:rPr lang="fa-IR" sz="2100" dirty="0">
                <a:solidFill>
                  <a:srgbClr val="FF0000"/>
                </a:solidFill>
                <a:cs typeface="B Lotus" panose="00000400000000000000" pitchFamily="2" charset="-78"/>
              </a:rPr>
              <a:t>حق مالکیت شخصی </a:t>
            </a:r>
          </a:p>
          <a:p>
            <a:pPr marL="457200" indent="-457200" algn="r" rtl="1">
              <a:lnSpc>
                <a:spcPct val="120000"/>
              </a:lnSpc>
              <a:buClr>
                <a:srgbClr val="FF0000"/>
              </a:buClr>
              <a:buSzPct val="81000"/>
              <a:buFont typeface="+mj-lt"/>
              <a:buAutoNum type="arabicParenR" startAt="16"/>
            </a:pPr>
            <a:r>
              <a:rPr lang="fa-IR" sz="2100" dirty="0">
                <a:solidFill>
                  <a:srgbClr val="FF0000"/>
                </a:solidFill>
                <a:cs typeface="B Lotus" panose="00000400000000000000" pitchFamily="2" charset="-78"/>
              </a:rPr>
              <a:t>حق آزادی عقیده </a:t>
            </a:r>
          </a:p>
          <a:p>
            <a:pPr marL="457200" indent="-457200" algn="r" rtl="1">
              <a:lnSpc>
                <a:spcPct val="120000"/>
              </a:lnSpc>
              <a:buClr>
                <a:srgbClr val="FF0000"/>
              </a:buClr>
              <a:buSzPct val="81000"/>
              <a:buFont typeface="+mj-lt"/>
              <a:buAutoNum type="arabicParenR" startAt="16"/>
            </a:pPr>
            <a:r>
              <a:rPr lang="fa-IR" sz="2100" dirty="0">
                <a:solidFill>
                  <a:srgbClr val="FF0000"/>
                </a:solidFill>
                <a:cs typeface="B Lotus" panose="00000400000000000000" pitchFamily="2" charset="-78"/>
              </a:rPr>
              <a:t>حق آزادی بیان </a:t>
            </a:r>
          </a:p>
          <a:p>
            <a:pPr marL="457200" indent="-457200" algn="r" rtl="1">
              <a:lnSpc>
                <a:spcPct val="120000"/>
              </a:lnSpc>
              <a:buClr>
                <a:srgbClr val="FF0000"/>
              </a:buClr>
              <a:buSzPct val="81000"/>
              <a:buFont typeface="+mj-lt"/>
              <a:buAutoNum type="arabicParenR" startAt="16"/>
            </a:pPr>
            <a:r>
              <a:rPr lang="fa-IR" sz="2100" dirty="0">
                <a:solidFill>
                  <a:srgbClr val="FF0000"/>
                </a:solidFill>
                <a:cs typeface="B Lotus" panose="00000400000000000000" pitchFamily="2" charset="-78"/>
              </a:rPr>
              <a:t>حق آزادی تجمع و تظاهرات </a:t>
            </a:r>
          </a:p>
          <a:p>
            <a:pPr marL="457200" indent="-457200" algn="r" rtl="1">
              <a:lnSpc>
                <a:spcPct val="120000"/>
              </a:lnSpc>
              <a:buClr>
                <a:srgbClr val="FF0000"/>
              </a:buClr>
              <a:buSzPct val="81000"/>
              <a:buFont typeface="+mj-lt"/>
              <a:buAutoNum type="arabicParenR" startAt="16"/>
            </a:pPr>
            <a:r>
              <a:rPr lang="fa-IR" sz="2100" dirty="0">
                <a:solidFill>
                  <a:srgbClr val="FF0000"/>
                </a:solidFill>
                <a:cs typeface="B Lotus" panose="00000400000000000000" pitchFamily="2" charset="-78"/>
              </a:rPr>
              <a:t>حق دموکراسی  </a:t>
            </a:r>
          </a:p>
          <a:p>
            <a:pPr marL="457200" indent="-457200" algn="r" rtl="1">
              <a:lnSpc>
                <a:spcPct val="120000"/>
              </a:lnSpc>
              <a:buClr>
                <a:srgbClr val="FF0000"/>
              </a:buClr>
              <a:buSzPct val="81000"/>
              <a:buFont typeface="+mj-lt"/>
              <a:buAutoNum type="arabicParenR" startAt="16"/>
            </a:pPr>
            <a:r>
              <a:rPr lang="fa-IR" sz="2100" dirty="0">
                <a:solidFill>
                  <a:srgbClr val="FF0000"/>
                </a:solidFill>
                <a:cs typeface="B Lotus" panose="00000400000000000000" pitchFamily="2" charset="-78"/>
              </a:rPr>
              <a:t>حق امنیت اجتماعی</a:t>
            </a:r>
          </a:p>
          <a:p>
            <a:pPr marL="457200" indent="-457200" algn="r" rtl="1">
              <a:lnSpc>
                <a:spcPct val="120000"/>
              </a:lnSpc>
              <a:buClr>
                <a:srgbClr val="FF0000"/>
              </a:buClr>
              <a:buSzPct val="81000"/>
              <a:buFont typeface="+mj-lt"/>
              <a:buAutoNum type="arabicParenR" startAt="16"/>
            </a:pPr>
            <a:r>
              <a:rPr lang="fa-IR" sz="2100" dirty="0">
                <a:solidFill>
                  <a:srgbClr val="FF0000"/>
                </a:solidFill>
                <a:cs typeface="B Lotus" panose="00000400000000000000" pitchFamily="2" charset="-78"/>
              </a:rPr>
              <a:t>حق امنیت کار </a:t>
            </a:r>
          </a:p>
          <a:p>
            <a:pPr marL="457200" indent="-457200" algn="r" rtl="1">
              <a:lnSpc>
                <a:spcPct val="120000"/>
              </a:lnSpc>
              <a:buClr>
                <a:srgbClr val="FF0000"/>
              </a:buClr>
              <a:buSzPct val="81000"/>
              <a:buFont typeface="+mj-lt"/>
              <a:buAutoNum type="arabicParenR" startAt="16"/>
            </a:pPr>
            <a:r>
              <a:rPr lang="fa-IR" sz="2100" dirty="0">
                <a:solidFill>
                  <a:srgbClr val="FF0000"/>
                </a:solidFill>
                <a:cs typeface="B Lotus" panose="00000400000000000000" pitchFamily="2" charset="-78"/>
              </a:rPr>
              <a:t>حق استراحت و فراغت  </a:t>
            </a:r>
          </a:p>
          <a:p>
            <a:pPr marL="457200" indent="-457200" algn="r" rtl="1">
              <a:lnSpc>
                <a:spcPct val="120000"/>
              </a:lnSpc>
              <a:buClr>
                <a:srgbClr val="FF0000"/>
              </a:buClr>
              <a:buSzPct val="81000"/>
              <a:buFont typeface="+mj-lt"/>
              <a:buAutoNum type="arabicParenR" startAt="16"/>
            </a:pPr>
            <a:r>
              <a:rPr lang="fa-IR" sz="2100" dirty="0">
                <a:solidFill>
                  <a:srgbClr val="FF0000"/>
                </a:solidFill>
                <a:cs typeface="B Lotus" panose="00000400000000000000" pitchFamily="2" charset="-78"/>
              </a:rPr>
              <a:t>حق خوراک و مسکن و مراقبتهای طبی و خدمات لازم اجتماعی برای همه</a:t>
            </a:r>
          </a:p>
          <a:p>
            <a:pPr marL="457200" indent="-457200" algn="r" rtl="1">
              <a:lnSpc>
                <a:spcPct val="120000"/>
              </a:lnSpc>
              <a:buClr>
                <a:srgbClr val="FF0000"/>
              </a:buClr>
              <a:buSzPct val="81000"/>
              <a:buFont typeface="+mj-lt"/>
              <a:buAutoNum type="arabicParenR" startAt="16"/>
            </a:pPr>
            <a:r>
              <a:rPr lang="fa-IR" sz="2100" dirty="0">
                <a:solidFill>
                  <a:srgbClr val="FF0000"/>
                </a:solidFill>
                <a:cs typeface="B Lotus" panose="00000400000000000000" pitchFamily="2" charset="-78"/>
              </a:rPr>
              <a:t>حق تحصیل رایگان برای همه  </a:t>
            </a:r>
          </a:p>
          <a:p>
            <a:pPr marL="457200" indent="-457200" algn="r" rtl="1">
              <a:lnSpc>
                <a:spcPct val="120000"/>
              </a:lnSpc>
              <a:buClr>
                <a:srgbClr val="FF0000"/>
              </a:buClr>
              <a:buSzPct val="81000"/>
              <a:buFont typeface="+mj-lt"/>
              <a:buAutoNum type="arabicParenR" startAt="16"/>
            </a:pPr>
            <a:r>
              <a:rPr lang="fa-IR" sz="2100" dirty="0">
                <a:solidFill>
                  <a:srgbClr val="FF0000"/>
                </a:solidFill>
                <a:cs typeface="B Lotus" panose="00000400000000000000" pitchFamily="2" charset="-78"/>
              </a:rPr>
              <a:t>حق تکثیر (کپی رایت)  </a:t>
            </a:r>
          </a:p>
          <a:p>
            <a:pPr marL="457200" indent="-457200" algn="r" rtl="1">
              <a:lnSpc>
                <a:spcPct val="120000"/>
              </a:lnSpc>
              <a:buClr>
                <a:srgbClr val="FF0000"/>
              </a:buClr>
              <a:buSzPct val="81000"/>
              <a:buFont typeface="+mj-lt"/>
              <a:buAutoNum type="arabicParenR" startAt="16"/>
            </a:pPr>
            <a:r>
              <a:rPr lang="fa-IR" sz="2100" dirty="0">
                <a:solidFill>
                  <a:srgbClr val="FF0000"/>
                </a:solidFill>
                <a:cs typeface="B Lotus" panose="00000400000000000000" pitchFamily="2" charset="-78"/>
              </a:rPr>
              <a:t>حق دنیای زیبا و آزاد برای همه </a:t>
            </a:r>
          </a:p>
          <a:p>
            <a:pPr marL="457200" indent="-457200" algn="r" rtl="1">
              <a:lnSpc>
                <a:spcPct val="120000"/>
              </a:lnSpc>
              <a:buClr>
                <a:srgbClr val="FF0000"/>
              </a:buClr>
              <a:buSzPct val="81000"/>
              <a:buFont typeface="+mj-lt"/>
              <a:buAutoNum type="arabicParenR" startAt="16"/>
            </a:pPr>
            <a:r>
              <a:rPr lang="fa-IR" sz="2100" dirty="0">
                <a:solidFill>
                  <a:srgbClr val="FF0000"/>
                </a:solidFill>
                <a:cs typeface="B Lotus" panose="00000400000000000000" pitchFamily="2" charset="-78"/>
              </a:rPr>
              <a:t>حق مسئولیت نسبت به جامعه  </a:t>
            </a:r>
          </a:p>
          <a:p>
            <a:pPr marL="457200" indent="-457200" algn="r" rtl="1">
              <a:lnSpc>
                <a:spcPct val="120000"/>
              </a:lnSpc>
              <a:buClr>
                <a:srgbClr val="FF0000"/>
              </a:buClr>
              <a:buSzPct val="81000"/>
              <a:buFont typeface="+mj-lt"/>
              <a:buAutoNum type="arabicParenR" startAt="16"/>
            </a:pPr>
            <a:r>
              <a:rPr lang="fa-IR" sz="2100" dirty="0">
                <a:solidFill>
                  <a:srgbClr val="FF0000"/>
                </a:solidFill>
                <a:cs typeface="B Lotus" panose="00000400000000000000" pitchFamily="2" charset="-78"/>
              </a:rPr>
              <a:t>عدم تفسیر مواد به نفع دولتها</a:t>
            </a:r>
          </a:p>
          <a:p>
            <a:pPr>
              <a:lnSpc>
                <a:spcPct val="120000"/>
              </a:lnSpc>
            </a:pPr>
            <a:endParaRPr lang="fa-IR" dirty="0"/>
          </a:p>
          <a:p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5087007" y="1072056"/>
            <a:ext cx="4186995" cy="5686554"/>
          </a:xfrm>
        </p:spPr>
        <p:txBody>
          <a:bodyPr>
            <a:noAutofit/>
          </a:bodyPr>
          <a:lstStyle/>
          <a:p>
            <a:pPr algn="r" rtl="1">
              <a:buClr>
                <a:srgbClr val="FF0000"/>
              </a:buClr>
              <a:buSzPct val="85000"/>
              <a:buFont typeface="+mj-lt"/>
              <a:buAutoNum type="arabicParenR"/>
            </a:pPr>
            <a:r>
              <a:rPr lang="fa-IR" sz="1600" b="1" dirty="0">
                <a:solidFill>
                  <a:srgbClr val="FF0000"/>
                </a:solidFill>
                <a:cs typeface="B Lotus" panose="00000400000000000000" pitchFamily="2" charset="-78"/>
              </a:rPr>
              <a:t>همه آزاد و برابر به دنیا آمده اند</a:t>
            </a:r>
          </a:p>
          <a:p>
            <a:pPr algn="r" rtl="1">
              <a:buClr>
                <a:srgbClr val="FF0000"/>
              </a:buClr>
              <a:buSzPct val="85000"/>
              <a:buFont typeface="+mj-lt"/>
              <a:buAutoNum type="arabicParenR"/>
            </a:pPr>
            <a:r>
              <a:rPr lang="fa-IR" sz="1600" b="1" dirty="0">
                <a:solidFill>
                  <a:srgbClr val="FF0000"/>
                </a:solidFill>
                <a:cs typeface="B Lotus" panose="00000400000000000000" pitchFamily="2" charset="-78"/>
              </a:rPr>
              <a:t>عدم تبعیض</a:t>
            </a:r>
          </a:p>
          <a:p>
            <a:pPr algn="r" rtl="1">
              <a:buClr>
                <a:srgbClr val="FF0000"/>
              </a:buClr>
              <a:buSzPct val="85000"/>
              <a:buFont typeface="+mj-lt"/>
              <a:buAutoNum type="arabicParenR"/>
            </a:pPr>
            <a:r>
              <a:rPr lang="fa-IR" sz="1600" b="1" dirty="0">
                <a:solidFill>
                  <a:srgbClr val="FF0000"/>
                </a:solidFill>
                <a:cs typeface="B Lotus" panose="00000400000000000000" pitchFamily="2" charset="-78"/>
              </a:rPr>
              <a:t>حق حیات برای همه</a:t>
            </a:r>
          </a:p>
          <a:p>
            <a:pPr algn="r" rtl="1">
              <a:buClr>
                <a:srgbClr val="FF0000"/>
              </a:buClr>
              <a:buSzPct val="85000"/>
              <a:buFont typeface="+mj-lt"/>
              <a:buAutoNum type="arabicParenR"/>
            </a:pPr>
            <a:r>
              <a:rPr lang="fa-IR" sz="1600" b="1" dirty="0">
                <a:solidFill>
                  <a:srgbClr val="FF0000"/>
                </a:solidFill>
                <a:cs typeface="B Lotus" panose="00000400000000000000" pitchFamily="2" charset="-78"/>
              </a:rPr>
              <a:t>برده داری ممنوع </a:t>
            </a:r>
          </a:p>
          <a:p>
            <a:pPr algn="r" rtl="1">
              <a:buClr>
                <a:srgbClr val="FF0000"/>
              </a:buClr>
              <a:buSzPct val="85000"/>
              <a:buFont typeface="+mj-lt"/>
              <a:buAutoNum type="arabicParenR"/>
            </a:pPr>
            <a:r>
              <a:rPr lang="fa-IR" sz="1600" b="1" dirty="0">
                <a:solidFill>
                  <a:srgbClr val="FF0000"/>
                </a:solidFill>
                <a:cs typeface="B Lotus" panose="00000400000000000000" pitchFamily="2" charset="-78"/>
              </a:rPr>
              <a:t>شکنجه ممنوع </a:t>
            </a:r>
          </a:p>
          <a:p>
            <a:pPr algn="r" rtl="1">
              <a:buClr>
                <a:srgbClr val="FF0000"/>
              </a:buClr>
              <a:buSzPct val="85000"/>
              <a:buFont typeface="+mj-lt"/>
              <a:buAutoNum type="arabicParenR"/>
            </a:pPr>
            <a:r>
              <a:rPr lang="fa-IR" sz="1600" b="1" dirty="0">
                <a:solidFill>
                  <a:srgbClr val="FF0000"/>
                </a:solidFill>
                <a:cs typeface="B Lotus" panose="00000400000000000000" pitchFamily="2" charset="-78"/>
              </a:rPr>
              <a:t>ارزش انسان در همه جا </a:t>
            </a:r>
          </a:p>
          <a:p>
            <a:pPr algn="r" rtl="1">
              <a:buClr>
                <a:srgbClr val="FF0000"/>
              </a:buClr>
              <a:buSzPct val="85000"/>
              <a:buFont typeface="+mj-lt"/>
              <a:buAutoNum type="arabicParenR"/>
            </a:pPr>
            <a:r>
              <a:rPr lang="fa-IR" sz="1600" b="1" dirty="0">
                <a:solidFill>
                  <a:srgbClr val="FF0000"/>
                </a:solidFill>
                <a:cs typeface="B Lotus" panose="00000400000000000000" pitchFamily="2" charset="-78"/>
              </a:rPr>
              <a:t>مساوات در برابر قانون </a:t>
            </a:r>
          </a:p>
          <a:p>
            <a:pPr algn="r" rtl="1">
              <a:buClr>
                <a:srgbClr val="FF0000"/>
              </a:buClr>
              <a:buSzPct val="85000"/>
              <a:buFont typeface="+mj-lt"/>
              <a:buAutoNum type="arabicParenR"/>
            </a:pPr>
            <a:r>
              <a:rPr lang="fa-IR" sz="1600" b="1" dirty="0">
                <a:solidFill>
                  <a:srgbClr val="FF0000"/>
                </a:solidFill>
                <a:cs typeface="B Lotus" panose="00000400000000000000" pitchFamily="2" charset="-78"/>
              </a:rPr>
              <a:t>رعایت حقوق انسانی توسط قانون </a:t>
            </a:r>
          </a:p>
          <a:p>
            <a:pPr algn="r" rtl="1">
              <a:buClr>
                <a:srgbClr val="FF0000"/>
              </a:buClr>
              <a:buSzPct val="85000"/>
              <a:buFont typeface="+mj-lt"/>
              <a:buAutoNum type="arabicParenR"/>
            </a:pPr>
            <a:r>
              <a:rPr lang="fa-IR" sz="1600" b="1" dirty="0">
                <a:solidFill>
                  <a:srgbClr val="FF0000"/>
                </a:solidFill>
                <a:cs typeface="B Lotus" panose="00000400000000000000" pitchFamily="2" charset="-78"/>
              </a:rPr>
              <a:t>عدم توقیف، حبس، تبعید غیرقانونی </a:t>
            </a:r>
          </a:p>
          <a:p>
            <a:pPr algn="r" rtl="1">
              <a:buClr>
                <a:srgbClr val="FF0000"/>
              </a:buClr>
              <a:buSzPct val="85000"/>
              <a:buFont typeface="+mj-lt"/>
              <a:buAutoNum type="arabicParenR"/>
            </a:pPr>
            <a:r>
              <a:rPr lang="fa-IR" sz="1600" b="1" dirty="0">
                <a:solidFill>
                  <a:srgbClr val="FF0000"/>
                </a:solidFill>
                <a:cs typeface="B Lotus" panose="00000400000000000000" pitchFamily="2" charset="-78"/>
              </a:rPr>
              <a:t>حق محاکمه قانونی برای همه</a:t>
            </a:r>
          </a:p>
          <a:p>
            <a:pPr algn="r" rtl="1">
              <a:buClr>
                <a:srgbClr val="FF0000"/>
              </a:buClr>
              <a:buSzPct val="85000"/>
              <a:buFont typeface="+mj-lt"/>
              <a:buAutoNum type="arabicParenR"/>
            </a:pPr>
            <a:r>
              <a:rPr lang="fa-IR" sz="1600" b="1" dirty="0">
                <a:solidFill>
                  <a:srgbClr val="FF0000"/>
                </a:solidFill>
                <a:cs typeface="B Lotus" panose="00000400000000000000" pitchFamily="2" charset="-78"/>
              </a:rPr>
              <a:t>حق و اصل برائت </a:t>
            </a:r>
          </a:p>
          <a:p>
            <a:pPr algn="r" rtl="1">
              <a:buClr>
                <a:srgbClr val="FF0000"/>
              </a:buClr>
              <a:buSzPct val="85000"/>
              <a:buFont typeface="+mj-lt"/>
              <a:buAutoNum type="arabicParenR"/>
            </a:pPr>
            <a:r>
              <a:rPr lang="fa-IR" sz="1600" b="1" dirty="0">
                <a:solidFill>
                  <a:srgbClr val="FF0000"/>
                </a:solidFill>
                <a:cs typeface="B Lotus" panose="00000400000000000000" pitchFamily="2" charset="-78"/>
              </a:rPr>
              <a:t>عدم دخالت بر احوال شخصی</a:t>
            </a:r>
          </a:p>
          <a:p>
            <a:pPr algn="r" rtl="1">
              <a:buClr>
                <a:srgbClr val="FF0000"/>
              </a:buClr>
              <a:buSzPct val="85000"/>
              <a:buFont typeface="+mj-lt"/>
              <a:buAutoNum type="arabicParenR"/>
            </a:pPr>
            <a:r>
              <a:rPr lang="fa-IR" sz="1600" b="1" dirty="0">
                <a:solidFill>
                  <a:srgbClr val="FF0000"/>
                </a:solidFill>
                <a:cs typeface="B Lotus" panose="00000400000000000000" pitchFamily="2" charset="-78"/>
              </a:rPr>
              <a:t>حق انتخاب محل اقامت</a:t>
            </a:r>
          </a:p>
          <a:p>
            <a:pPr algn="r" rtl="1">
              <a:buClr>
                <a:srgbClr val="FF0000"/>
              </a:buClr>
              <a:buSzPct val="85000"/>
              <a:buFont typeface="+mj-lt"/>
              <a:buAutoNum type="arabicParenR"/>
            </a:pPr>
            <a:r>
              <a:rPr lang="fa-IR" sz="1600" b="1" dirty="0">
                <a:solidFill>
                  <a:srgbClr val="FF0000"/>
                </a:solidFill>
                <a:cs typeface="B Lotus" panose="00000400000000000000" pitchFamily="2" charset="-78"/>
              </a:rPr>
              <a:t>حق پناهندگی</a:t>
            </a:r>
          </a:p>
          <a:p>
            <a:pPr algn="r" rtl="1">
              <a:buClr>
                <a:srgbClr val="FF0000"/>
              </a:buClr>
              <a:buSzPct val="85000"/>
              <a:buFont typeface="+mj-lt"/>
              <a:buAutoNum type="arabicParenR"/>
            </a:pPr>
            <a:r>
              <a:rPr lang="fa-IR" sz="1600" b="1" dirty="0">
                <a:solidFill>
                  <a:srgbClr val="FF0000"/>
                </a:solidFill>
                <a:cs typeface="B Lotus" panose="00000400000000000000" pitchFamily="2" charset="-78"/>
              </a:rPr>
              <a:t>انتخاب ملیت</a:t>
            </a:r>
            <a:endParaRPr lang="en-US" sz="1600" b="1" dirty="0">
              <a:solidFill>
                <a:srgbClr val="FF0000"/>
              </a:solidFill>
              <a:cs typeface="B Lotus" panose="00000400000000000000" pitchFamily="2" charset="-78"/>
            </a:endParaRPr>
          </a:p>
        </p:txBody>
      </p:sp>
      <p:pic>
        <p:nvPicPr>
          <p:cNvPr id="3" name="30 ماده اعلامیه حقوق بشر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7334" y="40990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00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5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45</TotalTime>
  <Words>308</Words>
  <Application>Microsoft Office PowerPoint</Application>
  <PresentationFormat>Widescreen</PresentationFormat>
  <Paragraphs>45</Paragraphs>
  <Slides>2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2" baseType="lpstr">
      <vt:lpstr>Arial</vt:lpstr>
      <vt:lpstr>B Lotus</vt:lpstr>
      <vt:lpstr>B Titr</vt:lpstr>
      <vt:lpstr>Calibri</vt:lpstr>
      <vt:lpstr>Koodak</vt:lpstr>
      <vt:lpstr>Tahoma</vt:lpstr>
      <vt:lpstr>Times New Roman</vt:lpstr>
      <vt:lpstr>Trebuchet MS</vt:lpstr>
      <vt:lpstr>Wingdings 3</vt:lpstr>
      <vt:lpstr>Facet</vt:lpstr>
      <vt:lpstr>اعلامیه جهانی حقوق بشر </vt:lpstr>
      <vt:lpstr> 30ماده اعلامیه جهانی حقوق بشر به شرح زیر می باشد :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حقوق</dc:title>
  <dc:creator>admin</dc:creator>
  <cp:lastModifiedBy>admin</cp:lastModifiedBy>
  <cp:revision>116</cp:revision>
  <dcterms:created xsi:type="dcterms:W3CDTF">2024-06-11T13:23:27Z</dcterms:created>
  <dcterms:modified xsi:type="dcterms:W3CDTF">2025-02-15T12:47:18Z</dcterms:modified>
</cp:coreProperties>
</file>