
<file path=[Content_Types].xml><?xml version="1.0" encoding="utf-8"?>
<Types xmlns="http://schemas.openxmlformats.org/package/2006/content-types">
  <Default Extension="png" ContentType="image/png"/>
  <Default Extension="m4a" ContentType="audio/mp4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65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9C5AE0AC-5634-47F8-9282-EC97A9D20F97}">
          <p14:sldIdLst/>
        </p14:section>
        <p14:section name="Untitled Section" id="{30A670F3-63FA-4F85-9B29-8C8F60F97D60}">
          <p14:sldIdLst>
            <p14:sldId id="265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2/15/2025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2/15/2025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2/15/2025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2/15/2025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2/15/2025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2/15/2025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2/15/2025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2/15/2025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1.png"/><Relationship Id="rId4" Type="http://schemas.openxmlformats.org/officeDocument/2006/relationships/hyperlink" Target="https://bashariyat.org/?page_id=15239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39147"/>
            <a:ext cx="8596668" cy="638619"/>
          </a:xfrm>
        </p:spPr>
        <p:txBody>
          <a:bodyPr anchor="ctr">
            <a:normAutofit fontScale="90000"/>
          </a:bodyPr>
          <a:lstStyle/>
          <a:p>
            <a:pPr algn="r"/>
            <a:r>
              <a:rPr lang="fa-IR" dirty="0">
                <a:cs typeface="B Titr" panose="00000700000000000000" pitchFamily="2" charset="-78"/>
              </a:rPr>
              <a:t>اهداف 17 گانه سند 2030 یونسکو</a:t>
            </a:r>
            <a:endParaRPr lang="en-US" dirty="0">
              <a:cs typeface="B Titr" panose="00000700000000000000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934278"/>
            <a:ext cx="8760956" cy="5784574"/>
          </a:xfrm>
        </p:spPr>
        <p:txBody>
          <a:bodyPr>
            <a:normAutofit/>
          </a:bodyPr>
          <a:lstStyle/>
          <a:p>
            <a:pPr marL="0" indent="0" algn="just" rtl="1">
              <a:buNone/>
            </a:pPr>
            <a:r>
              <a:rPr lang="fa-IR" sz="2000" b="1" dirty="0">
                <a:solidFill>
                  <a:srgbClr val="FF0000"/>
                </a:solidFill>
                <a:cs typeface="B Lotus" panose="00000400000000000000" pitchFamily="2" charset="-78"/>
              </a:rPr>
              <a:t>بعد از به تصویب رسیدن سند هزاره در سال 2000 با 8 آرمان و 24 هدف ویژه و اتمام آن در اواخر سپتامبر 2۰1۵ در مجمع عمومی سازمان ملل اهداف 17 گانه سند 2030 یونسکو تصویب شد .</a:t>
            </a:r>
          </a:p>
          <a:p>
            <a:pPr marL="0" indent="0" algn="just" rtl="1">
              <a:buNone/>
            </a:pPr>
            <a:r>
              <a:rPr lang="fa-IR" sz="2000" b="1" dirty="0">
                <a:solidFill>
                  <a:srgbClr val="FF0000"/>
                </a:solidFill>
                <a:cs typeface="B Lotus" panose="00000400000000000000" pitchFamily="2" charset="-78"/>
              </a:rPr>
              <a:t> رهبران و مردم جهان تصمیم گرفتند تا پایان سال 2۰۳۰ برای یکسان سازی جهان و رفع فقر و گرسنگی، خشونت، فساد و قاچاق پایان دهند و به سوی کرامت انسانی، صلح، عدالت، رعایت برابری رفاه، تنوع فرهنگی، گسترش بهداشت و محیط زیست، دریاها، توسعه مناطق روستایی به مکانهایی همه شمول، توانمند سازی زنان و دختران بپردازند.</a:t>
            </a:r>
          </a:p>
          <a:p>
            <a:pPr marL="0" indent="0" algn="just" rtl="1">
              <a:buNone/>
            </a:pPr>
            <a:r>
              <a:rPr lang="fa-IR" sz="2000" b="1" dirty="0">
                <a:solidFill>
                  <a:srgbClr val="FF0000"/>
                </a:solidFill>
                <a:cs typeface="B Lotus" panose="00000400000000000000" pitchFamily="2" charset="-78"/>
              </a:rPr>
              <a:t> به همین منظورمقرر شد که از ابتدای ژانویه 2۰1۶ این اهداف با 1۷ هدف اصلی و 1۶۹ هدف ویژه در تمامی کشورها اجرایی شود و بر لزوم تلاش همه دولت ها برای رسیدن به این اهداف تاکید شد. </a:t>
            </a:r>
          </a:p>
          <a:p>
            <a:pPr marL="0" indent="0" algn="just" rtl="1">
              <a:buNone/>
            </a:pPr>
            <a:r>
              <a:rPr lang="fa-IR" sz="2000" b="1" dirty="0">
                <a:solidFill>
                  <a:srgbClr val="FF0000"/>
                </a:solidFill>
                <a:cs typeface="B Lotus" panose="00000400000000000000" pitchFamily="2" charset="-78"/>
              </a:rPr>
              <a:t>ابتدا توسط دولت روحانی سند را پذیرفته اما مدیران مذهبی کشور ایران به بهانه ی </a:t>
            </a:r>
            <a:r>
              <a:rPr lang="fa-IR" sz="2000" b="1" dirty="0">
                <a:solidFill>
                  <a:schemeClr val="tx1"/>
                </a:solidFill>
                <a:cs typeface="B Lotus" panose="00000400000000000000" pitchFamily="2" charset="-78"/>
              </a:rPr>
              <a:t>عدم آموزش امور دینی و مذهب</a:t>
            </a:r>
            <a:r>
              <a:rPr lang="fa-IR" sz="2000" b="1" dirty="0">
                <a:solidFill>
                  <a:srgbClr val="FF0000"/>
                </a:solidFill>
                <a:cs typeface="B Lotus" panose="00000400000000000000" pitchFamily="2" charset="-78"/>
              </a:rPr>
              <a:t>، </a:t>
            </a:r>
            <a:r>
              <a:rPr lang="fa-IR" sz="2000" b="1" dirty="0">
                <a:solidFill>
                  <a:schemeClr val="tx1"/>
                </a:solidFill>
                <a:cs typeface="B Lotus" panose="00000400000000000000" pitchFamily="2" charset="-78"/>
              </a:rPr>
              <a:t>عدم آموزش خشونت و جنگ طلبی در مدارس </a:t>
            </a:r>
            <a:r>
              <a:rPr lang="fa-IR" sz="2000" b="1" dirty="0">
                <a:solidFill>
                  <a:srgbClr val="FF0000"/>
                </a:solidFill>
                <a:cs typeface="B Lotus" panose="00000400000000000000" pitchFamily="2" charset="-78"/>
              </a:rPr>
              <a:t>و </a:t>
            </a:r>
            <a:r>
              <a:rPr lang="fa-IR" sz="2000" b="1" dirty="0">
                <a:solidFill>
                  <a:schemeClr val="tx1"/>
                </a:solidFill>
                <a:cs typeface="B Lotus" panose="00000400000000000000" pitchFamily="2" charset="-78"/>
              </a:rPr>
              <a:t>ترغیب به هم جنسگرایی و غرب زدگی </a:t>
            </a:r>
            <a:r>
              <a:rPr lang="fa-IR" sz="2000" b="1" dirty="0" err="1">
                <a:solidFill>
                  <a:srgbClr val="FF0000"/>
                </a:solidFill>
                <a:cs typeface="B Lotus" panose="00000400000000000000" pitchFamily="2" charset="-78"/>
              </a:rPr>
              <a:t>بدستور</a:t>
            </a:r>
            <a:r>
              <a:rPr lang="fa-IR" sz="2000" b="1" dirty="0">
                <a:solidFill>
                  <a:srgbClr val="FF0000"/>
                </a:solidFill>
                <a:cs typeface="B Lotus" panose="00000400000000000000" pitchFamily="2" charset="-78"/>
              </a:rPr>
              <a:t> آقای خامنه ای از امضاء این قرارداد همزمان با دوران ریاست جمهوری روحانی سرباز زد. </a:t>
            </a:r>
          </a:p>
          <a:p>
            <a:pPr marL="0" indent="0" algn="just" rtl="1">
              <a:buNone/>
            </a:pPr>
            <a:r>
              <a:rPr lang="fa-IR" sz="2000" b="1" dirty="0">
                <a:solidFill>
                  <a:srgbClr val="FF0000"/>
                </a:solidFill>
                <a:cs typeface="B Lotus" panose="00000400000000000000" pitchFamily="2" charset="-78"/>
              </a:rPr>
              <a:t>هم چنین ایالات متحده در بخش </a:t>
            </a:r>
            <a:r>
              <a:rPr lang="fa-IR" sz="2000" b="1" dirty="0">
                <a:solidFill>
                  <a:schemeClr val="tx1"/>
                </a:solidFill>
                <a:cs typeface="B Lotus" panose="00000400000000000000" pitchFamily="2" charset="-78"/>
              </a:rPr>
              <a:t>محیط زیست و فعالیت گازهای گلخانه ای </a:t>
            </a:r>
            <a:r>
              <a:rPr lang="fa-IR" sz="2000" b="1" dirty="0">
                <a:solidFill>
                  <a:srgbClr val="FF0000"/>
                </a:solidFill>
                <a:cs typeface="B Lotus" panose="00000400000000000000" pitchFamily="2" charset="-78"/>
              </a:rPr>
              <a:t>از امضای آن امتناع نمود.</a:t>
            </a:r>
          </a:p>
          <a:p>
            <a:pPr marL="0" indent="0" algn="just" rtl="1">
              <a:buNone/>
            </a:pPr>
            <a:r>
              <a:rPr lang="fa-IR" sz="2000" b="1" dirty="0">
                <a:solidFill>
                  <a:srgbClr val="FF0000"/>
                </a:solidFill>
                <a:cs typeface="B Lotus" panose="00000400000000000000" pitchFamily="2" charset="-78"/>
              </a:rPr>
              <a:t>کشورهای افغانستان و کره شمالی هم از دیگر کشورهایی بودند که به امضای این سند، راضی نشدند .</a:t>
            </a:r>
          </a:p>
          <a:p>
            <a:pPr marL="0" indent="0" algn="just" rtl="1">
              <a:buNone/>
            </a:pPr>
            <a:r>
              <a:rPr lang="fa-IR" sz="2000" b="1" dirty="0">
                <a:solidFill>
                  <a:srgbClr val="FF0000"/>
                </a:solidFill>
                <a:cs typeface="B Lotus" panose="00000400000000000000" pitchFamily="2" charset="-78"/>
              </a:rPr>
              <a:t>در لینک زیر سند 2030 برای آشنایی و مطالعه شما قرار داده شده است :</a:t>
            </a:r>
          </a:p>
          <a:p>
            <a:pPr marL="0" indent="0" algn="just">
              <a:buNone/>
            </a:pPr>
            <a:r>
              <a:rPr lang="en-US" sz="2000" dirty="0">
                <a:solidFill>
                  <a:srgbClr val="FF0000"/>
                </a:solidFill>
                <a:cs typeface="B Lotus" panose="00000400000000000000" pitchFamily="2" charset="-78"/>
                <a:hlinkClick r:id="rId4"/>
              </a:rPr>
              <a:t>https://bashariyat.org/?page_id=15239</a:t>
            </a:r>
            <a:endParaRPr lang="fa-IR" sz="2000" dirty="0">
              <a:solidFill>
                <a:srgbClr val="FF0000"/>
              </a:solidFill>
              <a:cs typeface="B Lotus" panose="00000400000000000000" pitchFamily="2" charset="-78"/>
            </a:endParaRPr>
          </a:p>
          <a:p>
            <a:pPr marL="0" indent="0" algn="just" rtl="1">
              <a:buNone/>
            </a:pPr>
            <a:endParaRPr lang="fa-IR" sz="2400" dirty="0">
              <a:solidFill>
                <a:srgbClr val="FF0000"/>
              </a:solidFill>
              <a:cs typeface="B Lotus" panose="00000400000000000000" pitchFamily="2" charset="-78"/>
            </a:endParaRPr>
          </a:p>
          <a:p>
            <a:pPr marL="0" indent="0" algn="r">
              <a:buNone/>
            </a:pPr>
            <a:endParaRPr lang="en-US" dirty="0"/>
          </a:p>
        </p:txBody>
      </p:sp>
      <p:pic>
        <p:nvPicPr>
          <p:cNvPr id="4" name="اهداف 17 گانه سند 2030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49498" y="168166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9483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385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0</TotalTime>
  <Words>265</Words>
  <Application>Microsoft Office PowerPoint</Application>
  <PresentationFormat>Widescreen</PresentationFormat>
  <Paragraphs>9</Paragraphs>
  <Slides>1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B Lotus</vt:lpstr>
      <vt:lpstr>B Titr</vt:lpstr>
      <vt:lpstr>Trebuchet MS</vt:lpstr>
      <vt:lpstr>Wingdings 3</vt:lpstr>
      <vt:lpstr>Facet</vt:lpstr>
      <vt:lpstr>اهداف 17 گانه سند 2030 یونسکو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حقوق</dc:title>
  <dc:creator>admin</dc:creator>
  <cp:lastModifiedBy>admin</cp:lastModifiedBy>
  <cp:revision>120</cp:revision>
  <dcterms:created xsi:type="dcterms:W3CDTF">2024-06-11T13:23:27Z</dcterms:created>
  <dcterms:modified xsi:type="dcterms:W3CDTF">2025-02-15T11:07:30Z</dcterms:modified>
</cp:coreProperties>
</file>