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67" r:id="rId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C5AE0AC-5634-47F8-9282-EC97A9D20F97}">
          <p14:sldIdLst/>
        </p14:section>
        <p14:section name="Untitled Section" id="{30A670F3-63FA-4F85-9B29-8C8F60F97D60}">
          <p14:sldIdLst>
            <p14:sldId id="26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91" d="100"/>
          <a:sy n="91" d="100"/>
        </p:scale>
        <p:origin x="-60"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2/15/2025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2/15/2025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2/15/2025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2/15/2025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2/15/2025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2/15/2025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2/15/2025</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09331"/>
            <a:ext cx="8596668" cy="563332"/>
          </a:xfrm>
        </p:spPr>
        <p:txBody>
          <a:bodyPr anchor="ctr">
            <a:noAutofit/>
          </a:bodyPr>
          <a:lstStyle/>
          <a:p>
            <a:pPr algn="r"/>
            <a:r>
              <a:rPr lang="fa-IR" sz="4800" dirty="0">
                <a:cs typeface="B Titr" panose="00000700000000000000" pitchFamily="2" charset="-78"/>
              </a:rPr>
              <a:t>شورای نگهبان </a:t>
            </a:r>
            <a:endParaRPr lang="en-US" sz="4800" dirty="0">
              <a:cs typeface="B Titr" panose="00000700000000000000" pitchFamily="2" charset="-78"/>
            </a:endParaRPr>
          </a:p>
        </p:txBody>
      </p:sp>
      <p:sp>
        <p:nvSpPr>
          <p:cNvPr id="3" name="Content Placeholder 2"/>
          <p:cNvSpPr>
            <a:spLocks noGrp="1"/>
          </p:cNvSpPr>
          <p:nvPr>
            <p:ph idx="1"/>
          </p:nvPr>
        </p:nvSpPr>
        <p:spPr>
          <a:xfrm>
            <a:off x="677334" y="974035"/>
            <a:ext cx="8596668" cy="5067327"/>
          </a:xfrm>
        </p:spPr>
        <p:txBody>
          <a:bodyPr>
            <a:normAutofit fontScale="62500" lnSpcReduction="20000"/>
          </a:bodyPr>
          <a:lstStyle/>
          <a:p>
            <a:pPr marL="0" indent="0" algn="just" rtl="1">
              <a:lnSpc>
                <a:spcPct val="150000"/>
              </a:lnSpc>
              <a:buNone/>
            </a:pPr>
            <a:r>
              <a:rPr lang="fa-IR" sz="2300" b="1" dirty="0">
                <a:solidFill>
                  <a:srgbClr val="FF0000"/>
                </a:solidFill>
                <a:cs typeface="B Lotus" panose="00000400000000000000" pitchFamily="2" charset="-78"/>
              </a:rPr>
              <a:t>شورای نگهبان یکی از مهمترین نهادهای نظارتی دولت جمهوری اسلامی ایران بوده و دارای جایگاه ویژه ای است </a:t>
            </a:r>
          </a:p>
          <a:p>
            <a:pPr marL="0" indent="0" algn="just" rtl="1">
              <a:lnSpc>
                <a:spcPct val="150000"/>
              </a:lnSpc>
              <a:buNone/>
            </a:pPr>
            <a:r>
              <a:rPr lang="fa-IR" sz="2300" b="1" dirty="0">
                <a:solidFill>
                  <a:srgbClr val="FF0000"/>
                </a:solidFill>
                <a:cs typeface="B Lotus" panose="00000400000000000000" pitchFamily="2" charset="-78"/>
              </a:rPr>
              <a:t>1 . کلیه مصوبات مجلس شورای اسلامی ایران را بررسی کند و از حیث عدم مغایرت با موازین اسلامی و قانون اساسی و در صورت عدم مغایرت، مصوبه مجلس، صورت قانونی به خود گیرد.</a:t>
            </a:r>
          </a:p>
          <a:p>
            <a:pPr marL="0" indent="0" algn="just" rtl="1">
              <a:lnSpc>
                <a:spcPct val="150000"/>
              </a:lnSpc>
              <a:buNone/>
            </a:pPr>
            <a:r>
              <a:rPr lang="fa-IR" sz="2300" b="1" dirty="0">
                <a:solidFill>
                  <a:srgbClr val="FF0000"/>
                </a:solidFill>
                <a:cs typeface="B Lotus" panose="00000400000000000000" pitchFamily="2" charset="-78"/>
              </a:rPr>
              <a:t>2 . نظارت استصوابی در انتخابات(ریاست جمهوری، نمایندگان مجلس شورای اسلام، نمایندگان مجلس </a:t>
            </a:r>
            <a:r>
              <a:rPr lang="fa-IR" sz="2300" b="1" dirty="0" smtClean="0">
                <a:solidFill>
                  <a:srgbClr val="FF0000"/>
                </a:solidFill>
                <a:cs typeface="B Lotus" panose="00000400000000000000" pitchFamily="2" charset="-78"/>
              </a:rPr>
              <a:t>خبرگان</a:t>
            </a:r>
            <a:r>
              <a:rPr lang="fa-IR" sz="2300" b="1" dirty="0">
                <a:solidFill>
                  <a:srgbClr val="FF0000"/>
                </a:solidFill>
                <a:cs typeface="B Lotus" panose="00000400000000000000" pitchFamily="2" charset="-78"/>
              </a:rPr>
              <a:t>)</a:t>
            </a:r>
          </a:p>
          <a:p>
            <a:pPr marL="0" indent="0" algn="just" rtl="1">
              <a:lnSpc>
                <a:spcPct val="150000"/>
              </a:lnSpc>
              <a:buNone/>
            </a:pPr>
            <a:r>
              <a:rPr lang="fa-IR" sz="2000" b="1" dirty="0">
                <a:solidFill>
                  <a:schemeClr val="tx1"/>
                </a:solidFill>
                <a:cs typeface="B Lotus" panose="00000400000000000000" pitchFamily="2" charset="-78"/>
              </a:rPr>
              <a:t> این شورا متشکل از 12 نفر است : </a:t>
            </a:r>
          </a:p>
          <a:p>
            <a:pPr algn="just" rtl="1">
              <a:lnSpc>
                <a:spcPct val="150000"/>
              </a:lnSpc>
              <a:buFont typeface="Courier New" panose="02070309020205020404" pitchFamily="49" charset="0"/>
              <a:buChar char="o"/>
            </a:pPr>
            <a:r>
              <a:rPr lang="fa-IR" sz="2000" b="1" dirty="0">
                <a:solidFill>
                  <a:srgbClr val="FF0000"/>
                </a:solidFill>
                <a:cs typeface="B Lotus" panose="00000400000000000000" pitchFamily="2" charset="-78"/>
              </a:rPr>
              <a:t>شش فقیه که توسط رهبری تعیین می شود .</a:t>
            </a:r>
          </a:p>
          <a:p>
            <a:pPr algn="just" rtl="1">
              <a:lnSpc>
                <a:spcPct val="150000"/>
              </a:lnSpc>
              <a:buFont typeface="Courier New" panose="02070309020205020404" pitchFamily="49" charset="0"/>
              <a:buChar char="o"/>
            </a:pPr>
            <a:r>
              <a:rPr lang="fa-IR" sz="2000" b="1" dirty="0">
                <a:solidFill>
                  <a:srgbClr val="FF0000"/>
                </a:solidFill>
                <a:cs typeface="B Lotus" panose="00000400000000000000" pitchFamily="2" charset="-78"/>
              </a:rPr>
              <a:t>شش حقوقدان که توسط رییس قوه قضاییه به </a:t>
            </a:r>
            <a:r>
              <a:rPr lang="fa-IR" sz="2000" b="1" dirty="0" smtClean="0">
                <a:solidFill>
                  <a:srgbClr val="FF0000"/>
                </a:solidFill>
                <a:cs typeface="B Lotus" panose="00000400000000000000" pitchFamily="2" charset="-78"/>
              </a:rPr>
              <a:t>مجلس شورای اسلامی </a:t>
            </a:r>
            <a:r>
              <a:rPr lang="fa-IR" sz="2000" b="1" dirty="0">
                <a:solidFill>
                  <a:srgbClr val="FF0000"/>
                </a:solidFill>
                <a:cs typeface="B Lotus" panose="00000400000000000000" pitchFamily="2" charset="-78"/>
              </a:rPr>
              <a:t>پیشنهاد و با تایید مجلس شورای اسلامی برای یک دوره شش ساله انتخاب میشوند.</a:t>
            </a:r>
          </a:p>
          <a:p>
            <a:pPr marL="0" indent="0" algn="just" rtl="1">
              <a:lnSpc>
                <a:spcPct val="150000"/>
              </a:lnSpc>
              <a:buNone/>
            </a:pPr>
            <a:r>
              <a:rPr lang="fa-IR" sz="2000" b="1" dirty="0">
                <a:solidFill>
                  <a:srgbClr val="FF0000"/>
                </a:solidFill>
                <a:cs typeface="B Lotus" panose="00000400000000000000" pitchFamily="2" charset="-78"/>
              </a:rPr>
              <a:t> این شورا دارای یک دبیر و یک قائم مقام از اعضای شورای نگهبان و یک سخنگو که برای مدت یکسال انتخاب میگردند . </a:t>
            </a:r>
          </a:p>
          <a:p>
            <a:pPr marL="0" indent="0" algn="just" rtl="1">
              <a:lnSpc>
                <a:spcPct val="150000"/>
              </a:lnSpc>
              <a:buNone/>
            </a:pPr>
            <a:r>
              <a:rPr lang="fa-IR" sz="2300" b="1" dirty="0">
                <a:solidFill>
                  <a:schemeClr val="tx1"/>
                </a:solidFill>
                <a:cs typeface="B Lotus" panose="00000400000000000000" pitchFamily="2" charset="-78"/>
              </a:rPr>
              <a:t>وظایف شورای نگهبان:</a:t>
            </a:r>
          </a:p>
          <a:p>
            <a:pPr marL="0" indent="0" algn="just" rtl="1">
              <a:lnSpc>
                <a:spcPct val="150000"/>
              </a:lnSpc>
              <a:buNone/>
            </a:pPr>
            <a:r>
              <a:rPr lang="fa-IR" sz="2000" b="1" dirty="0">
                <a:solidFill>
                  <a:srgbClr val="FF0000"/>
                </a:solidFill>
                <a:cs typeface="B Lotus" panose="00000400000000000000" pitchFamily="2" charset="-78"/>
              </a:rPr>
              <a:t>نظارت بر قانونگذاری، تفسیر قانون اساسی و نظارت بر انتخابات (نظارت استصوابی) از وظایف اصلی این شورا بوده و حضور در مراسم تحلیف رییس جمهور، حضور در مجلس شورای اسلامی، حضور در شورای بازنگری قانون اساسی، حضور در شورای موقت رهبری، تهیه اولین قانون مجلس خبرگان رهبری، عضویت در مجمع تشخیص مصلحت نظام، تایید توقف انتخابات در زمان جنگ و اشغال نظامی و اظهارنظر در خصوص مغایرت یا عدم مغایرت اساسنامه های سازمانها و شرکتهای دولتی با موازین شرع و قانون اساسی از دیگر وظایف این شورا است .</a:t>
            </a:r>
          </a:p>
          <a:p>
            <a:pPr marL="0" indent="0" algn="ctr" rtl="1">
              <a:lnSpc>
                <a:spcPct val="150000"/>
              </a:lnSpc>
              <a:buNone/>
            </a:pPr>
            <a:r>
              <a:rPr lang="fa-IR" sz="2600" b="1" dirty="0">
                <a:solidFill>
                  <a:srgbClr val="FF0000"/>
                </a:solidFill>
                <a:highlight>
                  <a:srgbClr val="FFFF00"/>
                </a:highlight>
                <a:cs typeface="B Lotus" panose="00000400000000000000" pitchFamily="2" charset="-78"/>
              </a:rPr>
              <a:t>شورای نگهبان عملا ابزار نظارتی ولایت فقیه است  و حرکت های آن بر اساس نقطه نظرهای رهبری باشد </a:t>
            </a:r>
            <a:r>
              <a:rPr lang="fa-IR" sz="2600" b="1" dirty="0">
                <a:solidFill>
                  <a:srgbClr val="FF0000"/>
                </a:solidFill>
                <a:cs typeface="B Lotus" panose="00000400000000000000" pitchFamily="2" charset="-78"/>
              </a:rPr>
              <a:t>. </a:t>
            </a:r>
            <a:endParaRPr lang="en-US" sz="2600" b="1" dirty="0">
              <a:solidFill>
                <a:srgbClr val="FF0000"/>
              </a:solidFill>
              <a:cs typeface="B Lotus" panose="00000400000000000000" pitchFamily="2" charset="-78"/>
            </a:endParaRPr>
          </a:p>
        </p:txBody>
      </p:sp>
      <p:pic>
        <p:nvPicPr>
          <p:cNvPr id="4" name="شورای نگهبان">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77159" y="390997"/>
            <a:ext cx="609600" cy="609600"/>
          </a:xfrm>
          <a:prstGeom prst="rect">
            <a:avLst/>
          </a:prstGeom>
        </p:spPr>
      </p:pic>
    </p:spTree>
    <p:extLst>
      <p:ext uri="{BB962C8B-B14F-4D97-AF65-F5344CB8AC3E}">
        <p14:creationId xmlns:p14="http://schemas.microsoft.com/office/powerpoint/2010/main" val="157621968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3146"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4</TotalTime>
  <Words>263</Words>
  <Application>Microsoft Office PowerPoint</Application>
  <PresentationFormat>Widescreen</PresentationFormat>
  <Paragraphs>11</Paragraphs>
  <Slides>1</Slides>
  <Notes>0</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B Lotus</vt:lpstr>
      <vt:lpstr>B Titr</vt:lpstr>
      <vt:lpstr>Courier New</vt:lpstr>
      <vt:lpstr>Trebuchet MS</vt:lpstr>
      <vt:lpstr>Wingdings 3</vt:lpstr>
      <vt:lpstr>Facet</vt:lpstr>
      <vt:lpstr>شورای نگهبان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حقوق</dc:title>
  <dc:creator>admin</dc:creator>
  <cp:lastModifiedBy>admin</cp:lastModifiedBy>
  <cp:revision>120</cp:revision>
  <dcterms:created xsi:type="dcterms:W3CDTF">2024-06-11T13:23:27Z</dcterms:created>
  <dcterms:modified xsi:type="dcterms:W3CDTF">2025-02-15T11:33:31Z</dcterms:modified>
</cp:coreProperties>
</file>