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0"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C5AE0AC-5634-47F8-9282-EC97A9D20F97}">
          <p14:sldIdLst/>
        </p14:section>
        <p14:section name="Untitled Section" id="{30A670F3-63FA-4F85-9B29-8C8F60F97D60}">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2/15/2025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7808"/>
            <a:ext cx="8596668" cy="167709"/>
          </a:xfrm>
        </p:spPr>
        <p:txBody>
          <a:bodyPr anchor="ctr">
            <a:normAutofit fontScale="90000"/>
          </a:bodyPr>
          <a:lstStyle/>
          <a:p>
            <a:pPr algn="r"/>
            <a:r>
              <a:rPr lang="fa-IR" sz="4800" dirty="0">
                <a:cs typeface="B Titr" panose="00000700000000000000" pitchFamily="2" charset="-78"/>
              </a:rPr>
              <a:t>مجلس شورای اسلامی </a:t>
            </a:r>
            <a:endParaRPr lang="en-US" sz="4800" dirty="0">
              <a:cs typeface="B Titr" panose="00000700000000000000" pitchFamily="2" charset="-78"/>
            </a:endParaRPr>
          </a:p>
        </p:txBody>
      </p:sp>
      <p:sp>
        <p:nvSpPr>
          <p:cNvPr id="3" name="Content Placeholder 2"/>
          <p:cNvSpPr>
            <a:spLocks noGrp="1"/>
          </p:cNvSpPr>
          <p:nvPr>
            <p:ph idx="1"/>
          </p:nvPr>
        </p:nvSpPr>
        <p:spPr>
          <a:xfrm>
            <a:off x="677334" y="830317"/>
            <a:ext cx="8596668" cy="5490969"/>
          </a:xfrm>
        </p:spPr>
        <p:txBody>
          <a:bodyPr>
            <a:noAutofit/>
          </a:bodyPr>
          <a:lstStyle/>
          <a:p>
            <a:pPr marL="0" indent="0" algn="just" rtl="1">
              <a:spcBef>
                <a:spcPts val="600"/>
              </a:spcBef>
              <a:buNone/>
            </a:pPr>
            <a:r>
              <a:rPr lang="fa-IR" sz="1600" dirty="0">
                <a:solidFill>
                  <a:srgbClr val="FF0000"/>
                </a:solidFill>
                <a:cs typeface="B Lotus" panose="00000400000000000000" pitchFamily="2" charset="-78"/>
              </a:rPr>
              <a:t>بر طبق فصل ششم و اصل ۶۲ قانون اساسی جمهوری اسلامی ایران، مجلس شورای اسلامی از نمایندگان ملت که به ‌طور مستقیم توسط مردم (</a:t>
            </a:r>
            <a:r>
              <a:rPr lang="fa-IR" sz="1600" b="1" dirty="0">
                <a:solidFill>
                  <a:schemeClr val="tx1"/>
                </a:solidFill>
                <a:cs typeface="B Lotus" panose="00000400000000000000" pitchFamily="2" charset="-78"/>
              </a:rPr>
              <a:t>با نظارت استصوابی شورای نگهبان</a:t>
            </a:r>
            <a:r>
              <a:rPr lang="fa-IR" sz="1600" dirty="0">
                <a:solidFill>
                  <a:srgbClr val="FF0000"/>
                </a:solidFill>
                <a:cs typeface="B Lotus" panose="00000400000000000000" pitchFamily="2" charset="-78"/>
              </a:rPr>
              <a:t>) انتخاب می‌شوند، تشکیل می‌گردد. دوره نمایندگی در این مجلس چهار سال است که انتخابات هر دوره باید پیش از پایان دوره قبل برگزار شود، به ‌طوری‌که کشور در هیچ زمان بدون مجلس نباشد.</a:t>
            </a:r>
          </a:p>
          <a:p>
            <a:pPr marL="0" indent="0" algn="just" rtl="1">
              <a:spcBef>
                <a:spcPts val="600"/>
              </a:spcBef>
              <a:buNone/>
            </a:pPr>
            <a:r>
              <a:rPr lang="fa-IR" sz="1600" dirty="0">
                <a:solidFill>
                  <a:srgbClr val="FF0000"/>
                </a:solidFill>
                <a:cs typeface="B Lotus" panose="00000400000000000000" pitchFamily="2" charset="-78"/>
              </a:rPr>
              <a:t>پس از برگزاری انتخابات، جلسات مجلس شورای اسلامی با حضور دو سوم مجموع نمایندگان رسمیت مییابد و تصویب </a:t>
            </a:r>
            <a:r>
              <a:rPr lang="fa-IR" sz="1600" dirty="0" err="1">
                <a:solidFill>
                  <a:srgbClr val="FF0000"/>
                </a:solidFill>
                <a:cs typeface="B Lotus" panose="00000400000000000000" pitchFamily="2" charset="-78"/>
              </a:rPr>
              <a:t>طرح‌ها</a:t>
            </a:r>
            <a:r>
              <a:rPr lang="fa-IR" sz="1600" dirty="0">
                <a:solidFill>
                  <a:srgbClr val="FF0000"/>
                </a:solidFill>
                <a:cs typeface="B Lotus" panose="00000400000000000000" pitchFamily="2" charset="-78"/>
              </a:rPr>
              <a:t> و لوایح طبق </a:t>
            </a:r>
            <a:r>
              <a:rPr lang="fa-IR" sz="1600" dirty="0" err="1">
                <a:solidFill>
                  <a:srgbClr val="FF0000"/>
                </a:solidFill>
                <a:cs typeface="B Lotus" panose="00000400000000000000" pitchFamily="2" charset="-78"/>
              </a:rPr>
              <a:t>آیین‌نامه</a:t>
            </a:r>
            <a:r>
              <a:rPr lang="fa-IR" sz="1600" dirty="0">
                <a:solidFill>
                  <a:srgbClr val="FF0000"/>
                </a:solidFill>
                <a:cs typeface="B Lotus" panose="00000400000000000000" pitchFamily="2" charset="-78"/>
              </a:rPr>
              <a:t> مصوب داخلی انجام </a:t>
            </a:r>
            <a:r>
              <a:rPr lang="fa-IR" sz="1600" dirty="0" err="1">
                <a:solidFill>
                  <a:srgbClr val="FF0000"/>
                </a:solidFill>
                <a:cs typeface="B Lotus" panose="00000400000000000000" pitchFamily="2" charset="-78"/>
              </a:rPr>
              <a:t>می‌گیرد</a:t>
            </a:r>
            <a:r>
              <a:rPr lang="fa-IR" sz="1600" dirty="0">
                <a:solidFill>
                  <a:srgbClr val="FF0000"/>
                </a:solidFill>
                <a:cs typeface="B Lotus" panose="00000400000000000000" pitchFamily="2" charset="-78"/>
              </a:rPr>
              <a:t> مگر در </a:t>
            </a:r>
            <a:r>
              <a:rPr lang="fa-IR" sz="1600" dirty="0" err="1">
                <a:solidFill>
                  <a:srgbClr val="FF0000"/>
                </a:solidFill>
                <a:cs typeface="B Lotus" panose="00000400000000000000" pitchFamily="2" charset="-78"/>
              </a:rPr>
              <a:t>مواردی</a:t>
            </a:r>
            <a:r>
              <a:rPr lang="fa-IR" sz="1600" dirty="0">
                <a:solidFill>
                  <a:srgbClr val="FF0000"/>
                </a:solidFill>
                <a:cs typeface="B Lotus" panose="00000400000000000000" pitchFamily="2" charset="-78"/>
              </a:rPr>
              <a:t> که در قانون اساسی حد نصاب خاصی تعیین شده باشد. برای تصویب </a:t>
            </a:r>
            <a:r>
              <a:rPr lang="fa-IR" sz="1600" dirty="0" err="1">
                <a:solidFill>
                  <a:srgbClr val="FF0000"/>
                </a:solidFill>
                <a:cs typeface="B Lotus" panose="00000400000000000000" pitchFamily="2" charset="-78"/>
              </a:rPr>
              <a:t>آیین‌نامه</a:t>
            </a:r>
            <a:r>
              <a:rPr lang="fa-IR" sz="1600" dirty="0">
                <a:solidFill>
                  <a:srgbClr val="FF0000"/>
                </a:solidFill>
                <a:cs typeface="B Lotus" panose="00000400000000000000" pitchFamily="2" charset="-78"/>
              </a:rPr>
              <a:t> داخلی موافقت دو سوم حاضران لازم است.</a:t>
            </a:r>
          </a:p>
          <a:p>
            <a:pPr marL="0" indent="0" algn="just" rtl="1">
              <a:spcBef>
                <a:spcPts val="600"/>
              </a:spcBef>
              <a:buNone/>
            </a:pPr>
            <a:r>
              <a:rPr lang="fa-IR" sz="1600" dirty="0">
                <a:solidFill>
                  <a:srgbClr val="FF0000"/>
                </a:solidFill>
                <a:cs typeface="B Lotus" panose="00000400000000000000" pitchFamily="2" charset="-78"/>
              </a:rPr>
              <a:t>وظایف و اختیارات و </a:t>
            </a:r>
            <a:r>
              <a:rPr lang="fa-IR" sz="1600" dirty="0" err="1">
                <a:solidFill>
                  <a:srgbClr val="FF0000"/>
                </a:solidFill>
                <a:cs typeface="B Lotus" panose="00000400000000000000" pitchFamily="2" charset="-78"/>
              </a:rPr>
              <a:t>محدودیت‌های</a:t>
            </a:r>
            <a:r>
              <a:rPr lang="fa-IR" sz="1600" dirty="0">
                <a:solidFill>
                  <a:srgbClr val="FF0000"/>
                </a:solidFill>
                <a:cs typeface="B Lotus" panose="00000400000000000000" pitchFamily="2" charset="-78"/>
              </a:rPr>
              <a:t> مجلس</a:t>
            </a:r>
          </a:p>
          <a:p>
            <a:pPr marL="0" indent="0" algn="just" rtl="1">
              <a:spcBef>
                <a:spcPts val="600"/>
              </a:spcBef>
              <a:buNone/>
            </a:pPr>
            <a:r>
              <a:rPr lang="fa-IR" sz="2000" dirty="0">
                <a:solidFill>
                  <a:srgbClr val="FF0000"/>
                </a:solidFill>
                <a:cs typeface="B Lotus" panose="00000400000000000000" pitchFamily="2" charset="-78"/>
              </a:rPr>
              <a:t>مجلس دو وظیفه اصلی به عهده دارد</a:t>
            </a:r>
            <a:r>
              <a:rPr lang="fa-IR" sz="2000" b="1" dirty="0">
                <a:solidFill>
                  <a:schemeClr val="tx1"/>
                </a:solidFill>
                <a:cs typeface="B Lotus" panose="00000400000000000000" pitchFamily="2" charset="-78"/>
              </a:rPr>
              <a:t>: </a:t>
            </a:r>
            <a:r>
              <a:rPr lang="fa-IR" sz="2000" dirty="0" err="1">
                <a:solidFill>
                  <a:schemeClr val="tx1"/>
                </a:solidFill>
                <a:cs typeface="B Lotus" panose="00000400000000000000" pitchFamily="2" charset="-78"/>
              </a:rPr>
              <a:t>تقنین</a:t>
            </a:r>
            <a:r>
              <a:rPr lang="fa-IR" sz="2000" dirty="0">
                <a:solidFill>
                  <a:schemeClr val="tx1"/>
                </a:solidFill>
                <a:cs typeface="B Lotus" panose="00000400000000000000" pitchFamily="2" charset="-78"/>
              </a:rPr>
              <a:t> (تهیه قوانین جاری)</a:t>
            </a:r>
            <a:r>
              <a:rPr lang="fa-IR" sz="2000" b="1" dirty="0">
                <a:solidFill>
                  <a:schemeClr val="tx1"/>
                </a:solidFill>
                <a:cs typeface="B Lotus" panose="00000400000000000000" pitchFamily="2" charset="-78"/>
              </a:rPr>
              <a:t> و </a:t>
            </a:r>
            <a:r>
              <a:rPr lang="fa-IR" sz="2000" dirty="0">
                <a:solidFill>
                  <a:schemeClr val="tx1"/>
                </a:solidFill>
                <a:cs typeface="B Lotus" panose="00000400000000000000" pitchFamily="2" charset="-78"/>
              </a:rPr>
              <a:t>نظارت بر اجرای قوانین </a:t>
            </a:r>
          </a:p>
          <a:p>
            <a:pPr marL="0" indent="0" algn="just" rtl="1">
              <a:spcBef>
                <a:spcPts val="600"/>
              </a:spcBef>
              <a:buNone/>
            </a:pPr>
            <a:r>
              <a:rPr lang="fa-IR" sz="1600" b="1" dirty="0">
                <a:solidFill>
                  <a:srgbClr val="FF0000"/>
                </a:solidFill>
                <a:cs typeface="B Lotus" panose="00000400000000000000" pitchFamily="2" charset="-78"/>
              </a:rPr>
              <a:t>اصل شصت و چهارم</a:t>
            </a:r>
          </a:p>
          <a:p>
            <a:pPr marL="0" indent="0" algn="just" rtl="1">
              <a:spcBef>
                <a:spcPts val="600"/>
              </a:spcBef>
              <a:buNone/>
            </a:pPr>
            <a:r>
              <a:rPr lang="fa-IR" sz="1600" dirty="0">
                <a:solidFill>
                  <a:srgbClr val="FF0000"/>
                </a:solidFill>
                <a:cs typeface="B Lotus" panose="00000400000000000000" pitchFamily="2" charset="-78"/>
              </a:rPr>
              <a:t>عده نمایندگان مجلس شورای اسلامی دویست و هفتاد نفر است و از تاریخ </a:t>
            </a:r>
            <a:r>
              <a:rPr lang="fa-IR" sz="1600" dirty="0" err="1">
                <a:solidFill>
                  <a:srgbClr val="FF0000"/>
                </a:solidFill>
                <a:cs typeface="B Lotus" panose="00000400000000000000" pitchFamily="2" charset="-78"/>
              </a:rPr>
              <a:t>همه‌پرسی</a:t>
            </a:r>
            <a:r>
              <a:rPr lang="fa-IR" sz="1600" dirty="0">
                <a:solidFill>
                  <a:srgbClr val="FF0000"/>
                </a:solidFill>
                <a:cs typeface="B Lotus" panose="00000400000000000000" pitchFamily="2" charset="-78"/>
              </a:rPr>
              <a:t> سال یکهزار و سیصد و شصت و هشت هجری شمسی 1368 شمسی پس از هر ده سال، با در نظر گرفتن عوامل انسانی، سیاسی، جغرافیایی و نظایر آنها حداکثر بیست نفر نماینده </a:t>
            </a:r>
            <a:r>
              <a:rPr lang="fa-IR" sz="1600" dirty="0" err="1">
                <a:solidFill>
                  <a:srgbClr val="FF0000"/>
                </a:solidFill>
                <a:cs typeface="B Lotus" panose="00000400000000000000" pitchFamily="2" charset="-78"/>
              </a:rPr>
              <a:t>می‌تواند</a:t>
            </a:r>
            <a:r>
              <a:rPr lang="fa-IR" sz="1600" dirty="0">
                <a:solidFill>
                  <a:srgbClr val="FF0000"/>
                </a:solidFill>
                <a:cs typeface="B Lotus" panose="00000400000000000000" pitchFamily="2" charset="-78"/>
              </a:rPr>
              <a:t> اضافه شود.</a:t>
            </a:r>
          </a:p>
          <a:p>
            <a:pPr marL="0" indent="0" algn="just" rtl="1">
              <a:spcBef>
                <a:spcPts val="600"/>
              </a:spcBef>
              <a:buNone/>
            </a:pPr>
            <a:r>
              <a:rPr lang="fa-IR" sz="1600" b="1" dirty="0">
                <a:solidFill>
                  <a:schemeClr val="tx1"/>
                </a:solidFill>
                <a:cs typeface="B Lotus" panose="00000400000000000000" pitchFamily="2" charset="-78"/>
              </a:rPr>
              <a:t>زرتشتیان و </a:t>
            </a:r>
            <a:r>
              <a:rPr lang="fa-IR" sz="1600" b="1" dirty="0" err="1">
                <a:solidFill>
                  <a:schemeClr val="tx1"/>
                </a:solidFill>
                <a:cs typeface="B Lotus" panose="00000400000000000000" pitchFamily="2" charset="-78"/>
              </a:rPr>
              <a:t>کلیمیان</a:t>
            </a:r>
            <a:r>
              <a:rPr lang="fa-IR" sz="1600" b="1" dirty="0">
                <a:solidFill>
                  <a:schemeClr val="tx1"/>
                </a:solidFill>
                <a:cs typeface="B Lotus" panose="00000400000000000000" pitchFamily="2" charset="-78"/>
              </a:rPr>
              <a:t> </a:t>
            </a:r>
            <a:r>
              <a:rPr lang="fa-IR" sz="1600" dirty="0">
                <a:solidFill>
                  <a:srgbClr val="FF0000"/>
                </a:solidFill>
                <a:cs typeface="B Lotus" panose="00000400000000000000" pitchFamily="2" charset="-78"/>
              </a:rPr>
              <a:t>هر کدام یک نماینده</a:t>
            </a:r>
          </a:p>
          <a:p>
            <a:pPr marL="0" indent="0" algn="just" rtl="1">
              <a:spcBef>
                <a:spcPts val="600"/>
              </a:spcBef>
              <a:buNone/>
            </a:pPr>
            <a:r>
              <a:rPr lang="fa-IR" sz="1600" b="1" dirty="0">
                <a:solidFill>
                  <a:schemeClr val="tx1"/>
                </a:solidFill>
                <a:cs typeface="B Lotus" panose="00000400000000000000" pitchFamily="2" charset="-78"/>
              </a:rPr>
              <a:t>مسیحیان آشوری و کلدانی </a:t>
            </a:r>
            <a:r>
              <a:rPr lang="fa-IR" sz="1600" dirty="0">
                <a:solidFill>
                  <a:srgbClr val="FF0000"/>
                </a:solidFill>
                <a:cs typeface="B Lotus" panose="00000400000000000000" pitchFamily="2" charset="-78"/>
              </a:rPr>
              <a:t>مجموعاً یک نماینده </a:t>
            </a:r>
          </a:p>
          <a:p>
            <a:pPr marL="0" indent="0" algn="just" rtl="1">
              <a:spcBef>
                <a:spcPts val="600"/>
              </a:spcBef>
              <a:buNone/>
            </a:pPr>
            <a:r>
              <a:rPr lang="fa-IR" sz="1600" b="1" dirty="0">
                <a:solidFill>
                  <a:schemeClr val="tx1"/>
                </a:solidFill>
                <a:cs typeface="B Lotus" panose="00000400000000000000" pitchFamily="2" charset="-78"/>
              </a:rPr>
              <a:t>مسیحیان ارمنی جنوب و شمال </a:t>
            </a:r>
            <a:r>
              <a:rPr lang="fa-IR" sz="1600" dirty="0">
                <a:solidFill>
                  <a:srgbClr val="FF0000"/>
                </a:solidFill>
                <a:cs typeface="B Lotus" panose="00000400000000000000" pitchFamily="2" charset="-78"/>
              </a:rPr>
              <a:t>هر کدام یک نماینده انتخاب </a:t>
            </a:r>
            <a:r>
              <a:rPr lang="fa-IR" sz="1600" dirty="0" err="1">
                <a:solidFill>
                  <a:srgbClr val="FF0000"/>
                </a:solidFill>
                <a:cs typeface="B Lotus" panose="00000400000000000000" pitchFamily="2" charset="-78"/>
              </a:rPr>
              <a:t>می‌کنند</a:t>
            </a:r>
            <a:r>
              <a:rPr lang="fa-IR" sz="1600" dirty="0">
                <a:solidFill>
                  <a:srgbClr val="FF0000"/>
                </a:solidFill>
                <a:cs typeface="B Lotus" panose="00000400000000000000" pitchFamily="2" charset="-78"/>
              </a:rPr>
              <a:t>. </a:t>
            </a:r>
          </a:p>
          <a:p>
            <a:pPr marL="0" indent="0" algn="just" rtl="1">
              <a:spcBef>
                <a:spcPts val="600"/>
              </a:spcBef>
              <a:buNone/>
            </a:pPr>
            <a:r>
              <a:rPr lang="fa-IR" sz="1600" dirty="0">
                <a:solidFill>
                  <a:srgbClr val="FF0000"/>
                </a:solidFill>
                <a:cs typeface="B Lotus" panose="00000400000000000000" pitchFamily="2" charset="-78"/>
              </a:rPr>
              <a:t>محدوده </a:t>
            </a:r>
            <a:r>
              <a:rPr lang="fa-IR" sz="1600" dirty="0" err="1">
                <a:solidFill>
                  <a:srgbClr val="FF0000"/>
                </a:solidFill>
                <a:cs typeface="B Lotus" panose="00000400000000000000" pitchFamily="2" charset="-78"/>
              </a:rPr>
              <a:t>حوزه‌های</a:t>
            </a:r>
            <a:r>
              <a:rPr lang="fa-IR" sz="1600" dirty="0">
                <a:solidFill>
                  <a:srgbClr val="FF0000"/>
                </a:solidFill>
                <a:cs typeface="B Lotus" panose="00000400000000000000" pitchFamily="2" charset="-78"/>
              </a:rPr>
              <a:t> انتخابیه و تعداد نمایندگان را قانون معین </a:t>
            </a:r>
            <a:r>
              <a:rPr lang="fa-IR" sz="1600" dirty="0" err="1">
                <a:solidFill>
                  <a:srgbClr val="FF0000"/>
                </a:solidFill>
                <a:cs typeface="B Lotus" panose="00000400000000000000" pitchFamily="2" charset="-78"/>
              </a:rPr>
              <a:t>می‌کند</a:t>
            </a:r>
            <a:r>
              <a:rPr lang="fa-IR" sz="1600" dirty="0">
                <a:solidFill>
                  <a:srgbClr val="FF0000"/>
                </a:solidFill>
                <a:cs typeface="B Lotus" panose="00000400000000000000" pitchFamily="2" charset="-78"/>
              </a:rPr>
              <a:t>. </a:t>
            </a:r>
          </a:p>
          <a:p>
            <a:pPr marL="0" indent="0" algn="just" rtl="1">
              <a:spcBef>
                <a:spcPts val="600"/>
              </a:spcBef>
              <a:buNone/>
            </a:pPr>
            <a:r>
              <a:rPr lang="fa-IR" sz="1600" dirty="0">
                <a:solidFill>
                  <a:srgbClr val="FF0000"/>
                </a:solidFill>
                <a:cs typeface="B Lotus" panose="00000400000000000000" pitchFamily="2" charset="-78"/>
              </a:rPr>
              <a:t>با نگاهی مختصر به ساختار قوای سه گانه کشور و قوای جانبی به راحتی میتوان دریافت که رهبر، در راس هرم تایید هرکدام از این قوا بوده، این قوا بدون تایید رهبری (</a:t>
            </a:r>
            <a:r>
              <a:rPr lang="fa-IR" sz="1600" b="1" dirty="0">
                <a:solidFill>
                  <a:srgbClr val="FF0000"/>
                </a:solidFill>
                <a:cs typeface="B Lotus" panose="00000400000000000000" pitchFamily="2" charset="-78"/>
              </a:rPr>
              <a:t>مستقیم و یا غیر مستقیم</a:t>
            </a:r>
            <a:r>
              <a:rPr lang="fa-IR" sz="1600" dirty="0">
                <a:solidFill>
                  <a:srgbClr val="FF0000"/>
                </a:solidFill>
                <a:cs typeface="B Lotus" panose="00000400000000000000" pitchFamily="2" charset="-78"/>
              </a:rPr>
              <a:t>) قادر به اجرای موارد دلخواه نیستند، جایی که مشروعیت هر قانون از اصل ولایت فقیه سرچشمه می گیرد و هر قانونی که مغایر با آن باشد محکوم به شکست است حتی قوانین و اعلامیه های جهانی. </a:t>
            </a:r>
            <a:endParaRPr lang="en-US" sz="1600" dirty="0">
              <a:solidFill>
                <a:srgbClr val="FF0000"/>
              </a:solidFill>
              <a:cs typeface="B Lotus" panose="00000400000000000000" pitchFamily="2" charset="-78"/>
            </a:endParaRPr>
          </a:p>
        </p:txBody>
      </p:sp>
      <p:pic>
        <p:nvPicPr>
          <p:cNvPr id="4" name="مجلس شورای اسلامی">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92" y="136862"/>
            <a:ext cx="609600" cy="609600"/>
          </a:xfrm>
          <a:prstGeom prst="rect">
            <a:avLst/>
          </a:prstGeom>
        </p:spPr>
      </p:pic>
    </p:spTree>
    <p:extLst>
      <p:ext uri="{BB962C8B-B14F-4D97-AF65-F5344CB8AC3E}">
        <p14:creationId xmlns:p14="http://schemas.microsoft.com/office/powerpoint/2010/main" val="35245344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4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TotalTime>
  <Words>323</Words>
  <Application>Microsoft Office PowerPoint</Application>
  <PresentationFormat>Widescreen</PresentationFormat>
  <Paragraphs>12</Paragraphs>
  <Slides>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B Lotus</vt:lpstr>
      <vt:lpstr>B Titr</vt:lpstr>
      <vt:lpstr>Trebuchet MS</vt:lpstr>
      <vt:lpstr>Wingdings 3</vt:lpstr>
      <vt:lpstr>Facet</vt:lpstr>
      <vt:lpstr>مجلس شورای اسلامی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حقوق</dc:title>
  <dc:creator>admin</dc:creator>
  <cp:lastModifiedBy>admin</cp:lastModifiedBy>
  <cp:revision>120</cp:revision>
  <dcterms:created xsi:type="dcterms:W3CDTF">2024-06-11T13:23:27Z</dcterms:created>
  <dcterms:modified xsi:type="dcterms:W3CDTF">2025-02-15T11:46:34Z</dcterms:modified>
</cp:coreProperties>
</file>