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3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C5AE0AC-5634-47F8-9282-EC97A9D20F97}">
          <p14:sldIdLst/>
        </p14:section>
        <p14:section name="Untitled Section" id="{30A670F3-63FA-4F85-9B29-8C8F60F97D60}">
          <p14:sldIdLst>
            <p14:sldId id="26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91" d="100"/>
          <a:sy n="91" d="100"/>
        </p:scale>
        <p:origin x="66" y="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2/15/2025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1.png"/><Relationship Id="rId4" Type="http://schemas.openxmlformats.org/officeDocument/2006/relationships/hyperlink" Target="https://bashariyat.org/?page_id=15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"/>
            <a:ext cx="8596668" cy="546537"/>
          </a:xfrm>
        </p:spPr>
        <p:txBody>
          <a:bodyPr anchor="ctr">
            <a:noAutofit/>
          </a:bodyPr>
          <a:lstStyle/>
          <a:p>
            <a:pPr algn="r"/>
            <a:r>
              <a:rPr lang="fa-IR" dirty="0">
                <a:cs typeface="B Titr" panose="00000700000000000000" pitchFamily="2" charset="-78"/>
              </a:rPr>
              <a:t>کنوانسیون </a:t>
            </a:r>
            <a:r>
              <a:rPr lang="fa-IR" sz="2000" dirty="0">
                <a:cs typeface="B Titr" panose="00000700000000000000" pitchFamily="2" charset="-78"/>
              </a:rPr>
              <a:t>(قرارداد بین </a:t>
            </a:r>
            <a:r>
              <a:rPr lang="fa-IR" sz="2000" dirty="0" err="1">
                <a:cs typeface="B Titr" panose="00000700000000000000" pitchFamily="2" charset="-78"/>
              </a:rPr>
              <a:t>المللی</a:t>
            </a:r>
            <a:r>
              <a:rPr lang="fa-IR" sz="2000" dirty="0">
                <a:cs typeface="B Titr" panose="00000700000000000000" pitchFamily="2" charset="-78"/>
              </a:rPr>
              <a:t>)</a:t>
            </a:r>
            <a:endParaRPr lang="en-US" dirty="0"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420414"/>
            <a:ext cx="9070515" cy="6842233"/>
          </a:xfrm>
        </p:spPr>
        <p:txBody>
          <a:bodyPr>
            <a:normAutofit fontScale="85000" lnSpcReduction="10000"/>
          </a:bodyPr>
          <a:lstStyle/>
          <a:p>
            <a:pPr marL="0" indent="0" algn="just" rtl="1">
              <a:buNone/>
            </a:pPr>
            <a:r>
              <a:rPr lang="fa-IR" dirty="0">
                <a:solidFill>
                  <a:srgbClr val="FF0000"/>
                </a:solidFill>
                <a:cs typeface="B Lotus" panose="00000400000000000000" pitchFamily="2" charset="-78"/>
              </a:rPr>
              <a:t>در 10 دسامبر 1948 اعالمیه جهانی حقوق بشر نوشته شد. و </a:t>
            </a:r>
            <a:r>
              <a:rPr lang="fa-IR" dirty="0">
                <a:solidFill>
                  <a:schemeClr val="tx1"/>
                </a:solidFill>
                <a:cs typeface="B Lotus" panose="00000400000000000000" pitchFamily="2" charset="-78"/>
              </a:rPr>
              <a:t>به دلیل </a:t>
            </a:r>
            <a:r>
              <a:rPr lang="fa-IR" dirty="0" smtClean="0">
                <a:solidFill>
                  <a:schemeClr val="tx1"/>
                </a:solidFill>
                <a:cs typeface="B Lotus" panose="00000400000000000000" pitchFamily="2" charset="-78"/>
              </a:rPr>
              <a:t>اعلامیه </a:t>
            </a:r>
            <a:r>
              <a:rPr lang="fa-IR" dirty="0">
                <a:solidFill>
                  <a:schemeClr val="tx1"/>
                </a:solidFill>
                <a:cs typeface="B Lotus" panose="00000400000000000000" pitchFamily="2" charset="-78"/>
              </a:rPr>
              <a:t>بودن و قدرت اجرایی نداشت </a:t>
            </a:r>
            <a:r>
              <a:rPr lang="fa-IR" dirty="0">
                <a:solidFill>
                  <a:srgbClr val="FF0000"/>
                </a:solidFill>
                <a:cs typeface="B Lotus" panose="00000400000000000000" pitchFamily="2" charset="-78"/>
              </a:rPr>
              <a:t>.</a:t>
            </a:r>
          </a:p>
          <a:p>
            <a:pPr marL="0" indent="0" algn="just" rtl="1">
              <a:buNone/>
            </a:pPr>
            <a:r>
              <a:rPr lang="fa-IR" dirty="0">
                <a:solidFill>
                  <a:srgbClr val="FF0000"/>
                </a:solidFill>
                <a:cs typeface="B Lotus" panose="00000400000000000000" pitchFamily="2" charset="-78"/>
              </a:rPr>
              <a:t>کمیسیون حقوق بشر تصمیم گرفت که برای اجرائی شدن منشور حقوق بشر اقدام به تشکیل قرارداد های بین </a:t>
            </a:r>
            <a:r>
              <a:rPr lang="fa-IR" dirty="0" smtClean="0">
                <a:solidFill>
                  <a:srgbClr val="FF0000"/>
                </a:solidFill>
                <a:cs typeface="B Lotus" panose="00000400000000000000" pitchFamily="2" charset="-78"/>
              </a:rPr>
              <a:t>المللی (کنوانسیون) </a:t>
            </a:r>
            <a:r>
              <a:rPr lang="fa-IR" dirty="0">
                <a:solidFill>
                  <a:srgbClr val="FF0000"/>
                </a:solidFill>
                <a:cs typeface="B Lotus" panose="00000400000000000000" pitchFamily="2" charset="-78"/>
              </a:rPr>
              <a:t>نموده تا تعهد</a:t>
            </a:r>
          </a:p>
          <a:p>
            <a:pPr marL="0" indent="0" algn="just" rtl="1">
              <a:buNone/>
            </a:pPr>
            <a:r>
              <a:rPr lang="fa-IR" dirty="0">
                <a:solidFill>
                  <a:srgbClr val="FF0000"/>
                </a:solidFill>
                <a:cs typeface="B Lotus" panose="00000400000000000000" pitchFamily="2" charset="-78"/>
              </a:rPr>
              <a:t>اجرائی نسبت به حق انسان ها را در کشور ها ایجاد نماید</a:t>
            </a:r>
          </a:p>
          <a:p>
            <a:pPr marL="0" indent="0" algn="just" rtl="1">
              <a:buNone/>
            </a:pPr>
            <a:r>
              <a:rPr lang="fa-IR" dirty="0">
                <a:solidFill>
                  <a:srgbClr val="FF0000"/>
                </a:solidFill>
                <a:cs typeface="B Lotus" panose="00000400000000000000" pitchFamily="2" charset="-78"/>
              </a:rPr>
              <a:t>بدیهی است با امضا قرارداد توسط دولت ها تعهد اجرا و مسئولیت ایجاد میشود.</a:t>
            </a:r>
          </a:p>
          <a:p>
            <a:pPr marL="0" indent="0" algn="just" rtl="1">
              <a:buNone/>
            </a:pPr>
            <a:r>
              <a:rPr lang="fa-IR" dirty="0">
                <a:solidFill>
                  <a:srgbClr val="FF0000"/>
                </a:solidFill>
                <a:cs typeface="B Lotus" panose="00000400000000000000" pitchFamily="2" charset="-78"/>
              </a:rPr>
              <a:t>در جلسات رسیدگی به وضعیت حقوق بشر و کرامت انسانی کشورها در کمیسیون حقوق یا شورای حقوق بشر این امکان وجود دارد که</a:t>
            </a:r>
          </a:p>
          <a:p>
            <a:pPr marL="0" indent="0" algn="just" rtl="1">
              <a:buNone/>
            </a:pPr>
            <a:r>
              <a:rPr lang="fa-IR" dirty="0">
                <a:solidFill>
                  <a:srgbClr val="FF0000"/>
                </a:solidFill>
                <a:cs typeface="B Lotus" panose="00000400000000000000" pitchFamily="2" charset="-78"/>
              </a:rPr>
              <a:t>کشورهای ناقض حقوق بشر را محکوم کرده وگزارشگر ویژه به آن کشور اعزام شود .</a:t>
            </a:r>
          </a:p>
          <a:p>
            <a:pPr marL="0" indent="0" algn="just" rtl="1">
              <a:buNone/>
            </a:pPr>
            <a:r>
              <a:rPr lang="fa-IR" dirty="0">
                <a:solidFill>
                  <a:srgbClr val="FF0000"/>
                </a:solidFill>
                <a:cs typeface="B Lotus" panose="00000400000000000000" pitchFamily="2" charset="-78"/>
              </a:rPr>
              <a:t>تا کنون بیش از 160 کنواسیون امضاء شده است . و حداقل 15 کنوانسیون را ایران امضاء و تعهد کرده است .</a:t>
            </a:r>
          </a:p>
          <a:p>
            <a:pPr marL="0" indent="0" algn="just" rtl="1">
              <a:buNone/>
            </a:pPr>
            <a:r>
              <a:rPr lang="fa-IR" dirty="0">
                <a:solidFill>
                  <a:srgbClr val="FF0000"/>
                </a:solidFill>
                <a:cs typeface="B Lotus" panose="00000400000000000000" pitchFamily="2" charset="-78"/>
              </a:rPr>
              <a:t>دو کنوانسیون مهم </a:t>
            </a:r>
            <a:r>
              <a:rPr lang="fa-IR" dirty="0" smtClean="0">
                <a:solidFill>
                  <a:srgbClr val="FF0000"/>
                </a:solidFill>
                <a:cs typeface="B Lotus" panose="00000400000000000000" pitchFamily="2" charset="-78"/>
              </a:rPr>
              <a:t>که بیشتر </a:t>
            </a:r>
            <a:r>
              <a:rPr lang="fa-IR" dirty="0">
                <a:solidFill>
                  <a:srgbClr val="FF0000"/>
                </a:solidFill>
                <a:cs typeface="B Lotus" panose="00000400000000000000" pitchFamily="2" charset="-78"/>
              </a:rPr>
              <a:t>مواد </a:t>
            </a:r>
            <a:r>
              <a:rPr lang="fa-IR" dirty="0" smtClean="0">
                <a:solidFill>
                  <a:srgbClr val="FF0000"/>
                </a:solidFill>
                <a:cs typeface="B Lotus" panose="00000400000000000000" pitchFamily="2" charset="-78"/>
              </a:rPr>
              <a:t>اعالامیه </a:t>
            </a:r>
            <a:r>
              <a:rPr lang="fa-IR" dirty="0">
                <a:solidFill>
                  <a:srgbClr val="FF0000"/>
                </a:solidFill>
                <a:cs typeface="B Lotus" panose="00000400000000000000" pitchFamily="2" charset="-78"/>
              </a:rPr>
              <a:t>جهانی حقوق بشر را شامل می شود به شرح زیر است :</a:t>
            </a:r>
          </a:p>
          <a:p>
            <a:pPr marL="0" indent="0" algn="just" rtl="1">
              <a:buNone/>
            </a:pPr>
            <a:r>
              <a:rPr lang="fa-IR" dirty="0">
                <a:solidFill>
                  <a:schemeClr val="tx1"/>
                </a:solidFill>
                <a:cs typeface="B Lotus" panose="00000400000000000000" pitchFamily="2" charset="-78"/>
              </a:rPr>
              <a:t>✓ کنوانسیون بین المللی حقوقی سیاسی و مدنی در </a:t>
            </a:r>
            <a:r>
              <a:rPr lang="fa-IR" dirty="0" smtClean="0">
                <a:solidFill>
                  <a:schemeClr val="tx1"/>
                </a:solidFill>
                <a:cs typeface="B Lotus" panose="00000400000000000000" pitchFamily="2" charset="-78"/>
              </a:rPr>
              <a:t>دسامبر1966 </a:t>
            </a:r>
            <a:endParaRPr lang="fa-IR" dirty="0">
              <a:solidFill>
                <a:schemeClr val="tx1"/>
              </a:solidFill>
              <a:cs typeface="B Lotus" panose="00000400000000000000" pitchFamily="2" charset="-78"/>
            </a:endParaRPr>
          </a:p>
          <a:p>
            <a:pPr marL="0" indent="0" rtl="1">
              <a:buNone/>
            </a:pPr>
            <a:r>
              <a:rPr lang="en-US" dirty="0" smtClean="0">
                <a:solidFill>
                  <a:srgbClr val="92D050"/>
                </a:solidFill>
                <a:cs typeface="B Lotus" panose="00000400000000000000" pitchFamily="2" charset="-78"/>
              </a:rPr>
              <a:t>https</a:t>
            </a:r>
            <a:r>
              <a:rPr lang="en-US" dirty="0">
                <a:solidFill>
                  <a:srgbClr val="92D050"/>
                </a:solidFill>
                <a:cs typeface="B Lotus" panose="00000400000000000000" pitchFamily="2" charset="-78"/>
              </a:rPr>
              <a:t>://bashariyat.org/?p=513#more-513</a:t>
            </a:r>
          </a:p>
          <a:p>
            <a:pPr marL="0" indent="0" algn="just" rtl="1">
              <a:buNone/>
            </a:pPr>
            <a:r>
              <a:rPr lang="en-US" dirty="0">
                <a:solidFill>
                  <a:schemeClr val="tx1"/>
                </a:solidFill>
                <a:cs typeface="B Lotus" panose="00000400000000000000" pitchFamily="2" charset="-78"/>
              </a:rPr>
              <a:t>✓ </a:t>
            </a:r>
            <a:r>
              <a:rPr lang="fa-IR" dirty="0">
                <a:solidFill>
                  <a:schemeClr val="tx1"/>
                </a:solidFill>
                <a:cs typeface="B Lotus" panose="00000400000000000000" pitchFamily="2" charset="-78"/>
              </a:rPr>
              <a:t>کنوانسیون حقوق اجتماعی، اقتصادی و فرهنگی امضا شده در دسامبر </a:t>
            </a:r>
            <a:r>
              <a:rPr lang="fa-IR" dirty="0" smtClean="0">
                <a:solidFill>
                  <a:schemeClr val="tx1"/>
                </a:solidFill>
                <a:cs typeface="B Lotus" panose="00000400000000000000" pitchFamily="2" charset="-78"/>
              </a:rPr>
              <a:t>1966</a:t>
            </a:r>
            <a:endParaRPr lang="fa-IR" dirty="0">
              <a:solidFill>
                <a:schemeClr val="tx1"/>
              </a:solidFill>
              <a:cs typeface="B Lotus" panose="00000400000000000000" pitchFamily="2" charset="-78"/>
            </a:endParaRPr>
          </a:p>
          <a:p>
            <a:pPr marL="0" indent="0" rtl="1">
              <a:buNone/>
            </a:pPr>
            <a:r>
              <a:rPr lang="en-US" dirty="0" smtClean="0">
                <a:solidFill>
                  <a:srgbClr val="92D050"/>
                </a:solidFill>
                <a:cs typeface="B Lotus" panose="00000400000000000000" pitchFamily="2" charset="-78"/>
              </a:rPr>
              <a:t>https</a:t>
            </a:r>
            <a:r>
              <a:rPr lang="en-US" dirty="0">
                <a:solidFill>
                  <a:srgbClr val="92D050"/>
                </a:solidFill>
                <a:cs typeface="B Lotus" panose="00000400000000000000" pitchFamily="2" charset="-78"/>
              </a:rPr>
              <a:t>://bashariyat.org/?</a:t>
            </a:r>
            <a:r>
              <a:rPr lang="en-US" dirty="0" smtClean="0">
                <a:solidFill>
                  <a:srgbClr val="92D050"/>
                </a:solidFill>
                <a:cs typeface="B Lotus" panose="00000400000000000000" pitchFamily="2" charset="-78"/>
              </a:rPr>
              <a:t>p=508#more-508</a:t>
            </a:r>
            <a:endParaRPr lang="en-US" dirty="0">
              <a:solidFill>
                <a:srgbClr val="92D050"/>
              </a:solidFill>
              <a:cs typeface="B Lotus" panose="00000400000000000000" pitchFamily="2" charset="-78"/>
            </a:endParaRPr>
          </a:p>
          <a:p>
            <a:pPr marL="0" indent="0" algn="just" rtl="1">
              <a:buNone/>
            </a:pPr>
            <a:r>
              <a:rPr lang="fa-IR" dirty="0">
                <a:solidFill>
                  <a:schemeClr val="tx1"/>
                </a:solidFill>
                <a:cs typeface="B Lotus" panose="00000400000000000000" pitchFamily="2" charset="-78"/>
              </a:rPr>
              <a:t>برای </a:t>
            </a:r>
            <a:r>
              <a:rPr lang="fa-IR" dirty="0" smtClean="0">
                <a:solidFill>
                  <a:schemeClr val="tx1"/>
                </a:solidFill>
                <a:cs typeface="B Lotus" panose="00000400000000000000" pitchFamily="2" charset="-78"/>
              </a:rPr>
              <a:t>اطلااع</a:t>
            </a:r>
            <a:r>
              <a:rPr lang="fa-IR" dirty="0">
                <a:solidFill>
                  <a:schemeClr val="tx1"/>
                </a:solidFill>
                <a:cs typeface="B Lotus" panose="00000400000000000000" pitchFamily="2" charset="-78"/>
              </a:rPr>
              <a:t>: </a:t>
            </a:r>
            <a:r>
              <a:rPr lang="fa-IR" dirty="0">
                <a:solidFill>
                  <a:srgbClr val="FF0000"/>
                </a:solidFill>
                <a:cs typeface="B Lotus" panose="00000400000000000000" pitchFamily="2" charset="-78"/>
              </a:rPr>
              <a:t>ایران در سال 1348 این دو کنوانسیون را امضاء و درسال1354 پس از تصویب در مجلس شورای ملی و مجلس سنا متعهد اجرای ان</a:t>
            </a:r>
          </a:p>
          <a:p>
            <a:pPr marL="0" indent="0" algn="just" rtl="1">
              <a:buNone/>
            </a:pPr>
            <a:r>
              <a:rPr lang="fa-IR" dirty="0">
                <a:solidFill>
                  <a:srgbClr val="FF0000"/>
                </a:solidFill>
                <a:cs typeface="B Lotus" panose="00000400000000000000" pitchFamily="2" charset="-78"/>
              </a:rPr>
              <a:t>شده است و به همین دلیل ایران هر ساله در </a:t>
            </a:r>
            <a:r>
              <a:rPr lang="fa-IR" dirty="0" smtClean="0">
                <a:solidFill>
                  <a:srgbClr val="FF0000"/>
                </a:solidFill>
                <a:cs typeface="B Lotus" panose="00000400000000000000" pitchFamily="2" charset="-78"/>
              </a:rPr>
              <a:t>کمیسیون حقوق </a:t>
            </a:r>
            <a:r>
              <a:rPr lang="fa-IR" dirty="0">
                <a:solidFill>
                  <a:srgbClr val="FF0000"/>
                </a:solidFill>
                <a:cs typeface="B Lotus" panose="00000400000000000000" pitchFamily="2" charset="-78"/>
              </a:rPr>
              <a:t>بشر و شورای حقوق بشر به عنوان ناقض حقوق بشر شناخته شده است.</a:t>
            </a:r>
          </a:p>
          <a:p>
            <a:pPr marL="0" indent="0" algn="just" rtl="1">
              <a:buNone/>
            </a:pPr>
            <a:r>
              <a:rPr lang="fa-IR" dirty="0">
                <a:solidFill>
                  <a:srgbClr val="FF0000"/>
                </a:solidFill>
                <a:cs typeface="B Lotus" panose="00000400000000000000" pitchFamily="2" charset="-78"/>
              </a:rPr>
              <a:t>اسامی گزارشگران ویژه دوران </a:t>
            </a:r>
            <a:r>
              <a:rPr lang="fa-IR" dirty="0" smtClean="0">
                <a:solidFill>
                  <a:srgbClr val="FF0000"/>
                </a:solidFill>
                <a:cs typeface="B Lotus" panose="00000400000000000000" pitchFamily="2" charset="-78"/>
              </a:rPr>
              <a:t>کمیسیون حقوق بشر </a:t>
            </a:r>
            <a:r>
              <a:rPr lang="fa-IR" dirty="0">
                <a:solidFill>
                  <a:srgbClr val="FF0000"/>
                </a:solidFill>
                <a:cs typeface="B Lotus" panose="00000400000000000000" pitchFamily="2" charset="-78"/>
              </a:rPr>
              <a:t>برای ایران: 1 . اندرس آگوئیالر </a:t>
            </a:r>
            <a:r>
              <a:rPr lang="fa-IR" dirty="0" smtClean="0">
                <a:solidFill>
                  <a:srgbClr val="FF0000"/>
                </a:solidFill>
                <a:cs typeface="B Lotus" panose="00000400000000000000" pitchFamily="2" charset="-78"/>
              </a:rPr>
              <a:t>(1984-1986) </a:t>
            </a:r>
            <a:r>
              <a:rPr lang="fa-IR" dirty="0">
                <a:solidFill>
                  <a:srgbClr val="FF0000"/>
                </a:solidFill>
                <a:cs typeface="B Lotus" panose="00000400000000000000" pitchFamily="2" charset="-78"/>
              </a:rPr>
              <a:t>2 . رینالدو گالیندوپل </a:t>
            </a:r>
            <a:r>
              <a:rPr lang="fa-IR" dirty="0" smtClean="0">
                <a:solidFill>
                  <a:srgbClr val="FF0000"/>
                </a:solidFill>
                <a:cs typeface="B Lotus" panose="00000400000000000000" pitchFamily="2" charset="-78"/>
              </a:rPr>
              <a:t>(1986-1995) </a:t>
            </a:r>
            <a:r>
              <a:rPr lang="fa-IR" dirty="0">
                <a:solidFill>
                  <a:srgbClr val="FF0000"/>
                </a:solidFill>
                <a:cs typeface="B Lotus" panose="00000400000000000000" pitchFamily="2" charset="-78"/>
              </a:rPr>
              <a:t>3 . </a:t>
            </a:r>
          </a:p>
          <a:p>
            <a:pPr marL="0" indent="0" algn="just" rtl="1">
              <a:buNone/>
            </a:pPr>
            <a:r>
              <a:rPr lang="fa-IR" dirty="0">
                <a:solidFill>
                  <a:srgbClr val="FF0000"/>
                </a:solidFill>
                <a:cs typeface="B Lotus" panose="00000400000000000000" pitchFamily="2" charset="-78"/>
              </a:rPr>
              <a:t>موریس دنبی کاپیتورن </a:t>
            </a:r>
            <a:r>
              <a:rPr lang="fa-IR" dirty="0" smtClean="0">
                <a:solidFill>
                  <a:srgbClr val="FF0000"/>
                </a:solidFill>
                <a:cs typeface="B Lotus" panose="00000400000000000000" pitchFamily="2" charset="-78"/>
              </a:rPr>
              <a:t>(1995-2002)</a:t>
            </a:r>
            <a:endParaRPr lang="fa-IR" dirty="0">
              <a:solidFill>
                <a:srgbClr val="FF0000"/>
              </a:solidFill>
              <a:cs typeface="B Lotus" panose="00000400000000000000" pitchFamily="2" charset="-78"/>
            </a:endParaRPr>
          </a:p>
          <a:p>
            <a:pPr marL="0" indent="0" algn="just" rtl="1">
              <a:buNone/>
            </a:pPr>
            <a:r>
              <a:rPr lang="fa-IR" dirty="0">
                <a:solidFill>
                  <a:schemeClr val="tx1"/>
                </a:solidFill>
                <a:cs typeface="B Lotus" panose="00000400000000000000" pitchFamily="2" charset="-78"/>
              </a:rPr>
              <a:t>یادآوری مهم: </a:t>
            </a:r>
            <a:r>
              <a:rPr lang="fa-IR" dirty="0">
                <a:solidFill>
                  <a:srgbClr val="FF0000"/>
                </a:solidFill>
                <a:cs typeface="B Lotus" panose="00000400000000000000" pitchFamily="2" charset="-78"/>
              </a:rPr>
              <a:t>تعهد کشورهای امضا کننده به کنوانسیون ها دائمی است و با تغییر دولت ها، کودتا، </a:t>
            </a:r>
            <a:r>
              <a:rPr lang="fa-IR" dirty="0" smtClean="0">
                <a:solidFill>
                  <a:srgbClr val="FF0000"/>
                </a:solidFill>
                <a:cs typeface="B Lotus" panose="00000400000000000000" pitchFamily="2" charset="-78"/>
              </a:rPr>
              <a:t>انقلاب </a:t>
            </a:r>
            <a:r>
              <a:rPr lang="fa-IR" dirty="0">
                <a:solidFill>
                  <a:srgbClr val="FF0000"/>
                </a:solidFill>
                <a:cs typeface="B Lotus" panose="00000400000000000000" pitchFamily="2" charset="-78"/>
              </a:rPr>
              <a:t>و ... در آن کشور به قوت خود باقی می</a:t>
            </a:r>
          </a:p>
          <a:p>
            <a:pPr marL="0" indent="0" algn="just" rtl="1">
              <a:buNone/>
            </a:pPr>
            <a:r>
              <a:rPr lang="fa-IR" dirty="0">
                <a:solidFill>
                  <a:srgbClr val="FF0000"/>
                </a:solidFill>
                <a:cs typeface="B Lotus" panose="00000400000000000000" pitchFamily="2" charset="-78"/>
              </a:rPr>
              <a:t>ماند .</a:t>
            </a:r>
          </a:p>
          <a:p>
            <a:pPr marL="0" indent="0" algn="just" rtl="1">
              <a:buNone/>
            </a:pPr>
            <a:r>
              <a:rPr lang="fa-IR" dirty="0">
                <a:solidFill>
                  <a:srgbClr val="FF0000"/>
                </a:solidFill>
                <a:cs typeface="B Lotus" panose="00000400000000000000" pitchFamily="2" charset="-78"/>
              </a:rPr>
              <a:t>در لینک زیر کنوانسیون های متعددی برای آشنایی و مطالعه شما قرارداده شده است :</a:t>
            </a:r>
            <a:r>
              <a:rPr lang="en-US" dirty="0" smtClean="0">
                <a:solidFill>
                  <a:srgbClr val="FF0000"/>
                </a:solidFill>
                <a:cs typeface="B Lotus" panose="00000400000000000000" pitchFamily="2" charset="-78"/>
                <a:hlinkClick r:id="rId4"/>
              </a:rPr>
              <a:t>https</a:t>
            </a:r>
            <a:r>
              <a:rPr lang="en-US" dirty="0">
                <a:solidFill>
                  <a:srgbClr val="FF0000"/>
                </a:solidFill>
                <a:cs typeface="B Lotus" panose="00000400000000000000" pitchFamily="2" charset="-78"/>
                <a:hlinkClick r:id="rId4"/>
              </a:rPr>
              <a:t>://bashariyat.org/?</a:t>
            </a:r>
            <a:r>
              <a:rPr lang="en-US" dirty="0" smtClean="0">
                <a:solidFill>
                  <a:srgbClr val="FF0000"/>
                </a:solidFill>
                <a:cs typeface="B Lotus" panose="00000400000000000000" pitchFamily="2" charset="-78"/>
                <a:hlinkClick r:id="rId4"/>
              </a:rPr>
              <a:t>page_id=153</a:t>
            </a:r>
            <a:endParaRPr lang="fa-IR" dirty="0" smtClean="0">
              <a:solidFill>
                <a:srgbClr val="FF0000"/>
              </a:solidFill>
              <a:cs typeface="B Lotus" panose="00000400000000000000" pitchFamily="2" charset="-78"/>
            </a:endParaRPr>
          </a:p>
          <a:p>
            <a:pPr marL="0" indent="0" algn="just" rtl="1">
              <a:buNone/>
            </a:pPr>
            <a:r>
              <a:rPr lang="fa-IR" dirty="0">
                <a:solidFill>
                  <a:srgbClr val="FF0000"/>
                </a:solidFill>
                <a:cs typeface="B Lotus" panose="00000400000000000000" pitchFamily="2" charset="-78"/>
              </a:rPr>
              <a:t> </a:t>
            </a:r>
            <a:endParaRPr lang="fa-IR" dirty="0" smtClean="0">
              <a:solidFill>
                <a:srgbClr val="FF0000"/>
              </a:solidFill>
              <a:cs typeface="B Lotus" panose="00000400000000000000" pitchFamily="2" charset="-78"/>
            </a:endParaRPr>
          </a:p>
          <a:p>
            <a:pPr marL="0" indent="0" algn="just" rtl="1">
              <a:buNone/>
            </a:pPr>
            <a:endParaRPr lang="fa-IR" dirty="0" smtClean="0">
              <a:solidFill>
                <a:srgbClr val="FF0000"/>
              </a:solidFill>
              <a:cs typeface="B Lotus" panose="00000400000000000000" pitchFamily="2" charset="-78"/>
            </a:endParaRPr>
          </a:p>
          <a:p>
            <a:pPr marL="0" indent="0" algn="just" rtl="1">
              <a:buNone/>
            </a:pPr>
            <a:endParaRPr lang="fa-IR" dirty="0" smtClean="0">
              <a:solidFill>
                <a:srgbClr val="FF0000"/>
              </a:solidFill>
              <a:cs typeface="B Lotus" panose="00000400000000000000" pitchFamily="2" charset="-78"/>
            </a:endParaRPr>
          </a:p>
          <a:p>
            <a:pPr marL="0" indent="0" algn="just" rtl="1">
              <a:buNone/>
            </a:pPr>
            <a:endParaRPr lang="fa-IR" dirty="0">
              <a:solidFill>
                <a:srgbClr val="FF0000"/>
              </a:solidFill>
              <a:cs typeface="B Lotus" panose="00000400000000000000" pitchFamily="2" charset="-78"/>
            </a:endParaRPr>
          </a:p>
          <a:p>
            <a:pPr marL="0" indent="0" algn="just" rtl="1">
              <a:buNone/>
            </a:pPr>
            <a:endParaRPr lang="fa-IR" sz="2400" dirty="0">
              <a:solidFill>
                <a:srgbClr val="FF0000"/>
              </a:solidFill>
              <a:cs typeface="B Lotus" panose="00000400000000000000" pitchFamily="2" charset="-78"/>
            </a:endParaRPr>
          </a:p>
        </p:txBody>
      </p:sp>
      <p:pic>
        <p:nvPicPr>
          <p:cNvPr id="4" name="کنوانسیون ها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72534" y="11561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661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04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</TotalTime>
  <Words>330</Words>
  <Application>Microsoft Office PowerPoint</Application>
  <PresentationFormat>Widescreen</PresentationFormat>
  <Paragraphs>23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B Lotus</vt:lpstr>
      <vt:lpstr>B Titr</vt:lpstr>
      <vt:lpstr>Trebuchet MS</vt:lpstr>
      <vt:lpstr>Wingdings 3</vt:lpstr>
      <vt:lpstr>Facet</vt:lpstr>
      <vt:lpstr>کنوانسیون (قرارداد بین المللی)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حقوق</dc:title>
  <dc:creator>admin</dc:creator>
  <cp:lastModifiedBy>admin</cp:lastModifiedBy>
  <cp:revision>112</cp:revision>
  <dcterms:created xsi:type="dcterms:W3CDTF">2024-06-11T13:23:27Z</dcterms:created>
  <dcterms:modified xsi:type="dcterms:W3CDTF">2025-02-15T12:01:56Z</dcterms:modified>
</cp:coreProperties>
</file>