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2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C5AE0AC-5634-47F8-9282-EC97A9D20F97}">
          <p14:sldIdLst/>
        </p14:section>
        <p14:section name="Untitled Section" id="{30A670F3-63FA-4F85-9B29-8C8F60F97D60}">
          <p14:sldIdLst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2/15/2025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"/>
            <a:ext cx="8596668" cy="798490"/>
          </a:xfrm>
        </p:spPr>
        <p:txBody>
          <a:bodyPr anchor="ctr">
            <a:normAutofit/>
          </a:bodyPr>
          <a:lstStyle/>
          <a:p>
            <a:pPr algn="r"/>
            <a:r>
              <a:rPr lang="fa-IR" sz="4400" dirty="0">
                <a:cs typeface="B Titr" panose="00000700000000000000" pitchFamily="2" charset="-78"/>
              </a:rPr>
              <a:t>گزارشگر ویژه حقوق بشر </a:t>
            </a:r>
            <a:endParaRPr lang="en-US" sz="4400" dirty="0"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798491"/>
            <a:ext cx="8596668" cy="6059509"/>
          </a:xfrm>
        </p:spPr>
        <p:txBody>
          <a:bodyPr>
            <a:noAutofit/>
          </a:bodyPr>
          <a:lstStyle/>
          <a:p>
            <a:pPr marL="0" indent="0" algn="just" rtl="1">
              <a:lnSpc>
                <a:spcPct val="150000"/>
              </a:lnSpc>
              <a:spcBef>
                <a:spcPts val="600"/>
              </a:spcBef>
              <a:buNone/>
            </a:pPr>
            <a:r>
              <a:rPr lang="fa-IR" b="1" dirty="0">
                <a:solidFill>
                  <a:srgbClr val="FF0000"/>
                </a:solidFill>
                <a:cs typeface="B Lotus" panose="00000400000000000000" pitchFamily="2" charset="-78"/>
              </a:rPr>
              <a:t>هر ساله شورای حقوق بشر بر اساس گزارش </a:t>
            </a:r>
            <a:r>
              <a:rPr lang="fa-IR" b="1" dirty="0" smtClean="0">
                <a:solidFill>
                  <a:srgbClr val="FF0000"/>
                </a:solidFill>
                <a:cs typeface="B Lotus" panose="00000400000000000000" pitchFamily="2" charset="-78"/>
              </a:rPr>
              <a:t>های </a:t>
            </a:r>
            <a:r>
              <a:rPr lang="fa-IR" b="1" dirty="0">
                <a:solidFill>
                  <a:srgbClr val="FF0000"/>
                </a:solidFill>
                <a:cs typeface="B Lotus" panose="00000400000000000000" pitchFamily="2" charset="-78"/>
              </a:rPr>
              <a:t>موارد نقض حقوق بشر از سازمانها و نهادهای مربوطه جمع آوری شده و رسیده به شورا را بررسی و کشوری که ناقص حقوق بشر شناخته شود برای این کشور گزارشگر ویزه حقوق بشر تعیین می شود . </a:t>
            </a:r>
          </a:p>
          <a:p>
            <a:pPr marL="0" indent="0" algn="just" rtl="1">
              <a:lnSpc>
                <a:spcPct val="150000"/>
              </a:lnSpc>
              <a:spcBef>
                <a:spcPts val="600"/>
              </a:spcBef>
              <a:buNone/>
            </a:pPr>
            <a:r>
              <a:rPr lang="fa-IR" b="1" dirty="0">
                <a:solidFill>
                  <a:srgbClr val="FF0000"/>
                </a:solidFill>
                <a:cs typeface="B Lotus" panose="00000400000000000000" pitchFamily="2" charset="-78"/>
              </a:rPr>
              <a:t>گزارشگران ویژه اغلب </a:t>
            </a:r>
            <a:r>
              <a:rPr lang="fa-IR" b="1" dirty="0" err="1">
                <a:solidFill>
                  <a:schemeClr val="tx1"/>
                </a:solidFill>
                <a:cs typeface="B Lotus" panose="00000400000000000000" pitchFamily="2" charset="-78"/>
              </a:rPr>
              <a:t>مأموریت‌های</a:t>
            </a:r>
            <a:r>
              <a:rPr lang="fa-IR" b="1" dirty="0">
                <a:solidFill>
                  <a:schemeClr val="tx1"/>
                </a:solidFill>
                <a:cs typeface="B Lotus" panose="00000400000000000000" pitchFamily="2" charset="-78"/>
              </a:rPr>
              <a:t> </a:t>
            </a:r>
            <a:r>
              <a:rPr lang="fa-IR" b="1" dirty="0" err="1">
                <a:solidFill>
                  <a:schemeClr val="tx1"/>
                </a:solidFill>
                <a:cs typeface="B Lotus" panose="00000400000000000000" pitchFamily="2" charset="-78"/>
              </a:rPr>
              <a:t>حقیقت‌یابی</a:t>
            </a:r>
            <a:r>
              <a:rPr lang="fa-IR" b="1" dirty="0">
                <a:solidFill>
                  <a:schemeClr val="tx1"/>
                </a:solidFill>
                <a:cs typeface="B Lotus" panose="00000400000000000000" pitchFamily="2" charset="-78"/>
              </a:rPr>
              <a:t> </a:t>
            </a:r>
            <a:r>
              <a:rPr lang="fa-IR" b="1" dirty="0">
                <a:solidFill>
                  <a:srgbClr val="FF0000"/>
                </a:solidFill>
                <a:cs typeface="B Lotus" panose="00000400000000000000" pitchFamily="2" charset="-78"/>
              </a:rPr>
              <a:t>در کشورهای مختلف را برای بررسی اتهامات مربوط به نقض حقوق بشر انجام </a:t>
            </a:r>
            <a:r>
              <a:rPr lang="fa-IR" b="1" dirty="0" err="1">
                <a:solidFill>
                  <a:srgbClr val="FF0000"/>
                </a:solidFill>
                <a:cs typeface="B Lotus" panose="00000400000000000000" pitchFamily="2" charset="-78"/>
              </a:rPr>
              <a:t>می‌دهند</a:t>
            </a:r>
            <a:r>
              <a:rPr lang="fa-IR" b="1" dirty="0">
                <a:solidFill>
                  <a:srgbClr val="FF0000"/>
                </a:solidFill>
                <a:cs typeface="B Lotus" panose="00000400000000000000" pitchFamily="2" charset="-78"/>
              </a:rPr>
              <a:t>. آنها فقط </a:t>
            </a:r>
            <a:r>
              <a:rPr lang="fa-IR" b="1" dirty="0" err="1">
                <a:solidFill>
                  <a:srgbClr val="FF0000"/>
                </a:solidFill>
                <a:cs typeface="B Lotus" panose="00000400000000000000" pitchFamily="2" charset="-78"/>
              </a:rPr>
              <a:t>می‌توانند</a:t>
            </a:r>
            <a:r>
              <a:rPr lang="fa-IR" b="1" dirty="0">
                <a:solidFill>
                  <a:srgbClr val="FF0000"/>
                </a:solidFill>
                <a:cs typeface="B Lotus" panose="00000400000000000000" pitchFamily="2" charset="-78"/>
              </a:rPr>
              <a:t> از کشورهایی بازدید کنند که با دعوت آنها موافقت </a:t>
            </a:r>
            <a:r>
              <a:rPr lang="fa-IR" b="1" dirty="0" err="1">
                <a:solidFill>
                  <a:srgbClr val="FF0000"/>
                </a:solidFill>
                <a:cs typeface="B Lotus" panose="00000400000000000000" pitchFamily="2" charset="-78"/>
              </a:rPr>
              <a:t>کرده‌اند</a:t>
            </a:r>
            <a:r>
              <a:rPr lang="fa-IR" b="1" dirty="0">
                <a:solidFill>
                  <a:srgbClr val="FF0000"/>
                </a:solidFill>
                <a:cs typeface="B Lotus" panose="00000400000000000000" pitchFamily="2" charset="-78"/>
              </a:rPr>
              <a:t>. گذشته از </a:t>
            </a:r>
            <a:r>
              <a:rPr lang="fa-IR" b="1" dirty="0" err="1">
                <a:solidFill>
                  <a:srgbClr val="FF0000"/>
                </a:solidFill>
                <a:cs typeface="B Lotus" panose="00000400000000000000" pitchFamily="2" charset="-78"/>
              </a:rPr>
              <a:t>ماموریت‌های</a:t>
            </a:r>
            <a:r>
              <a:rPr lang="fa-IR" b="1" dirty="0">
                <a:solidFill>
                  <a:srgbClr val="FF0000"/>
                </a:solidFill>
                <a:cs typeface="B Lotus" panose="00000400000000000000" pitchFamily="2" charset="-78"/>
              </a:rPr>
              <a:t> </a:t>
            </a:r>
            <a:r>
              <a:rPr lang="fa-IR" b="1" dirty="0" err="1">
                <a:solidFill>
                  <a:srgbClr val="FF0000"/>
                </a:solidFill>
                <a:cs typeface="B Lotus" panose="00000400000000000000" pitchFamily="2" charset="-78"/>
              </a:rPr>
              <a:t>حقیقت‌یابی</a:t>
            </a:r>
            <a:r>
              <a:rPr lang="fa-IR" b="1" dirty="0">
                <a:solidFill>
                  <a:srgbClr val="FF0000"/>
                </a:solidFill>
                <a:cs typeface="B Lotus" panose="00000400000000000000" pitchFamily="2" charset="-78"/>
              </a:rPr>
              <a:t>، گزارشگران </a:t>
            </a:r>
            <a:r>
              <a:rPr lang="fa-IR" b="1" dirty="0" err="1">
                <a:solidFill>
                  <a:srgbClr val="FF0000"/>
                </a:solidFill>
                <a:cs typeface="B Lotus" panose="00000400000000000000" pitchFamily="2" charset="-78"/>
              </a:rPr>
              <a:t>مرتباً</a:t>
            </a:r>
            <a:r>
              <a:rPr lang="fa-IR" b="1" dirty="0">
                <a:solidFill>
                  <a:srgbClr val="FF0000"/>
                </a:solidFill>
                <a:cs typeface="B Lotus" panose="00000400000000000000" pitchFamily="2" charset="-78"/>
              </a:rPr>
              <a:t> </a:t>
            </a:r>
            <a:r>
              <a:rPr lang="fa-IR" b="1" dirty="0">
                <a:solidFill>
                  <a:schemeClr val="tx1"/>
                </a:solidFill>
                <a:cs typeface="B Lotus" panose="00000400000000000000" pitchFamily="2" charset="-78"/>
              </a:rPr>
              <a:t>شکایات کسانی که ادعا </a:t>
            </a:r>
            <a:r>
              <a:rPr lang="fa-IR" b="1" dirty="0" err="1">
                <a:solidFill>
                  <a:schemeClr val="tx1"/>
                </a:solidFill>
                <a:cs typeface="B Lotus" panose="00000400000000000000" pitchFamily="2" charset="-78"/>
              </a:rPr>
              <a:t>می‌کنند</a:t>
            </a:r>
            <a:r>
              <a:rPr lang="fa-IR" b="1" dirty="0">
                <a:solidFill>
                  <a:schemeClr val="tx1"/>
                </a:solidFill>
                <a:cs typeface="B Lotus" panose="00000400000000000000" pitchFamily="2" charset="-78"/>
              </a:rPr>
              <a:t> قربانی نقض حقوق بشر هستند </a:t>
            </a:r>
            <a:r>
              <a:rPr lang="fa-IR" b="1" dirty="0">
                <a:solidFill>
                  <a:srgbClr val="FF0000"/>
                </a:solidFill>
                <a:cs typeface="B Lotus" panose="00000400000000000000" pitchFamily="2" charset="-78"/>
              </a:rPr>
              <a:t>را ارزیابی و تأیید </a:t>
            </a:r>
            <a:r>
              <a:rPr lang="fa-IR" b="1" dirty="0" err="1">
                <a:solidFill>
                  <a:srgbClr val="FF0000"/>
                </a:solidFill>
                <a:cs typeface="B Lotus" panose="00000400000000000000" pitchFamily="2" charset="-78"/>
              </a:rPr>
              <a:t>می‌کنند</a:t>
            </a:r>
            <a:r>
              <a:rPr lang="fa-IR" b="1" dirty="0">
                <a:solidFill>
                  <a:srgbClr val="FF0000"/>
                </a:solidFill>
                <a:cs typeface="B Lotus" panose="00000400000000000000" pitchFamily="2" charset="-78"/>
              </a:rPr>
              <a:t>.</a:t>
            </a:r>
          </a:p>
          <a:p>
            <a:pPr marL="0" indent="0" algn="just" rtl="1">
              <a:spcBef>
                <a:spcPts val="600"/>
              </a:spcBef>
              <a:buNone/>
            </a:pPr>
            <a:r>
              <a:rPr lang="fa-IR" b="1" dirty="0" err="1">
                <a:solidFill>
                  <a:srgbClr val="FF0000"/>
                </a:solidFill>
                <a:cs typeface="B Lotus" panose="00000400000000000000" pitchFamily="2" charset="-78"/>
              </a:rPr>
              <a:t>گزارشگرویژه</a:t>
            </a:r>
            <a:r>
              <a:rPr lang="fa-IR" b="1" dirty="0">
                <a:solidFill>
                  <a:srgbClr val="FF0000"/>
                </a:solidFill>
                <a:cs typeface="B Lotus" panose="00000400000000000000" pitchFamily="2" charset="-78"/>
              </a:rPr>
              <a:t> حقوق بشر باید از دولتها اجازه ورودبه آن کشور را داشته و به بررسی، نظارت، توصیه و ارائه گزارش عمومی شرایط اجتماع، زندان ها بپردازد .</a:t>
            </a:r>
            <a:endParaRPr lang="fa-IR" sz="1400" b="1" dirty="0"/>
          </a:p>
          <a:p>
            <a:pPr marL="0" indent="0" algn="just" rtl="1">
              <a:spcBef>
                <a:spcPts val="600"/>
              </a:spcBef>
              <a:buNone/>
            </a:pPr>
            <a:r>
              <a:rPr lang="fa-IR" b="1" dirty="0">
                <a:solidFill>
                  <a:srgbClr val="FF0000"/>
                </a:solidFill>
                <a:cs typeface="B Lotus" panose="00000400000000000000" pitchFamily="2" charset="-78"/>
              </a:rPr>
              <a:t>گزارشگر  ویژه در کشورها دارای دفتر بوده که در ایران نیز این گزارشگر دفتر دارد ولی تا امروز ایران به آنها اجازه ورود نداده است . </a:t>
            </a:r>
          </a:p>
          <a:p>
            <a:pPr marL="0" indent="0" algn="just" rtl="1">
              <a:spcBef>
                <a:spcPts val="600"/>
              </a:spcBef>
              <a:buNone/>
            </a:pPr>
            <a:r>
              <a:rPr lang="fa-IR" b="1" dirty="0">
                <a:solidFill>
                  <a:srgbClr val="FF0000"/>
                </a:solidFill>
                <a:cs typeface="B Lotus" panose="00000400000000000000" pitchFamily="2" charset="-78"/>
              </a:rPr>
              <a:t>چند تن از گزارشگران ویژه حقوق بشر از سال 2009 در ایران:</a:t>
            </a:r>
          </a:p>
          <a:p>
            <a:pPr marL="0" indent="0" algn="just" rtl="1">
              <a:spcBef>
                <a:spcPts val="600"/>
              </a:spcBef>
              <a:buNone/>
            </a:pPr>
            <a:r>
              <a:rPr lang="fa-IR" b="1" dirty="0">
                <a:solidFill>
                  <a:srgbClr val="00B050"/>
                </a:solidFill>
                <a:cs typeface="B Lotus" panose="00000400000000000000" pitchFamily="2" charset="-78"/>
              </a:rPr>
              <a:t>➢</a:t>
            </a:r>
            <a:r>
              <a:rPr lang="fa-IR" b="1" dirty="0">
                <a:solidFill>
                  <a:srgbClr val="FF0000"/>
                </a:solidFill>
                <a:cs typeface="B Lotus" panose="00000400000000000000" pitchFamily="2" charset="-78"/>
              </a:rPr>
              <a:t> آقای احمدشهید . 2011 تا 2016</a:t>
            </a:r>
          </a:p>
          <a:p>
            <a:pPr marL="0" indent="0" algn="just" rtl="1">
              <a:spcBef>
                <a:spcPts val="600"/>
              </a:spcBef>
              <a:buNone/>
            </a:pPr>
            <a:r>
              <a:rPr lang="fa-IR" b="1" dirty="0">
                <a:solidFill>
                  <a:srgbClr val="00B050"/>
                </a:solidFill>
                <a:cs typeface="B Lotus" panose="00000400000000000000" pitchFamily="2" charset="-78"/>
              </a:rPr>
              <a:t>➢</a:t>
            </a:r>
            <a:r>
              <a:rPr lang="fa-IR" b="1" dirty="0">
                <a:solidFill>
                  <a:srgbClr val="FF0000"/>
                </a:solidFill>
                <a:cs typeface="B Lotus" panose="00000400000000000000" pitchFamily="2" charset="-78"/>
              </a:rPr>
              <a:t> خانم عاصمه جهانگیری . 2016 تا 2018</a:t>
            </a:r>
          </a:p>
          <a:p>
            <a:pPr marL="0" indent="0" algn="just" rtl="1">
              <a:spcBef>
                <a:spcPts val="600"/>
              </a:spcBef>
              <a:buNone/>
            </a:pPr>
            <a:r>
              <a:rPr lang="fa-IR" b="1" dirty="0">
                <a:solidFill>
                  <a:srgbClr val="00B050"/>
                </a:solidFill>
                <a:cs typeface="B Lotus" panose="00000400000000000000" pitchFamily="2" charset="-78"/>
              </a:rPr>
              <a:t>➢</a:t>
            </a:r>
            <a:r>
              <a:rPr lang="fa-IR" b="1" dirty="0">
                <a:solidFill>
                  <a:srgbClr val="FF0000"/>
                </a:solidFill>
                <a:cs typeface="B Lotus" panose="00000400000000000000" pitchFamily="2" charset="-78"/>
              </a:rPr>
              <a:t> آقای جاوید رحمان. 2018 تا 2022</a:t>
            </a:r>
          </a:p>
          <a:p>
            <a:pPr marL="0" indent="0" algn="just" rtl="1">
              <a:spcBef>
                <a:spcPts val="600"/>
              </a:spcBef>
              <a:buNone/>
            </a:pPr>
            <a:r>
              <a:rPr lang="fa-IR" b="1" dirty="0">
                <a:solidFill>
                  <a:srgbClr val="00B050"/>
                </a:solidFill>
                <a:cs typeface="B Lotus" panose="00000400000000000000" pitchFamily="2" charset="-78"/>
              </a:rPr>
              <a:t>➢</a:t>
            </a:r>
            <a:r>
              <a:rPr lang="fa-IR" b="1" dirty="0">
                <a:solidFill>
                  <a:srgbClr val="FF0000"/>
                </a:solidFill>
                <a:cs typeface="B Lotus" panose="00000400000000000000" pitchFamily="2" charset="-78"/>
              </a:rPr>
              <a:t> خانم مای ساتو . 2022 تا حال حاضر</a:t>
            </a:r>
            <a:endParaRPr lang="fa-IR" b="1" dirty="0">
              <a:solidFill>
                <a:srgbClr val="FF0000"/>
              </a:solidFill>
              <a:cs typeface="B Lotus" panose="00000400000000000000" pitchFamily="2" charset="-78"/>
            </a:endParaRPr>
          </a:p>
        </p:txBody>
      </p:sp>
      <p:pic>
        <p:nvPicPr>
          <p:cNvPr id="4" name="گزارشگر ویژه حقوق بشر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8592" y="18889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583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06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</TotalTime>
  <Words>208</Words>
  <Application>Microsoft Office PowerPoint</Application>
  <PresentationFormat>Widescreen</PresentationFormat>
  <Paragraphs>10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B Lotus</vt:lpstr>
      <vt:lpstr>B Titr</vt:lpstr>
      <vt:lpstr>Tahoma</vt:lpstr>
      <vt:lpstr>Trebuchet MS</vt:lpstr>
      <vt:lpstr>Wingdings 3</vt:lpstr>
      <vt:lpstr>Facet</vt:lpstr>
      <vt:lpstr>گزارشگر ویژه حقوق بشر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حقوق</dc:title>
  <dc:creator>admin</dc:creator>
  <cp:lastModifiedBy>admin</cp:lastModifiedBy>
  <cp:revision>111</cp:revision>
  <dcterms:created xsi:type="dcterms:W3CDTF">2024-06-11T13:23:27Z</dcterms:created>
  <dcterms:modified xsi:type="dcterms:W3CDTF">2025-02-15T11:44:04Z</dcterms:modified>
</cp:coreProperties>
</file>